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handoutMasterIdLst>
    <p:handoutMasterId r:id="rId80"/>
  </p:handoutMasterIdLst>
  <p:sldIdLst>
    <p:sldId id="345" r:id="rId2"/>
    <p:sldId id="349" r:id="rId3"/>
    <p:sldId id="389" r:id="rId4"/>
    <p:sldId id="390" r:id="rId5"/>
    <p:sldId id="391" r:id="rId6"/>
    <p:sldId id="392" r:id="rId7"/>
    <p:sldId id="393" r:id="rId8"/>
    <p:sldId id="394" r:id="rId9"/>
    <p:sldId id="395" r:id="rId10"/>
    <p:sldId id="396" r:id="rId11"/>
    <p:sldId id="358" r:id="rId12"/>
    <p:sldId id="397" r:id="rId13"/>
    <p:sldId id="398" r:id="rId14"/>
    <p:sldId id="399" r:id="rId15"/>
    <p:sldId id="400" r:id="rId16"/>
    <p:sldId id="401" r:id="rId17"/>
    <p:sldId id="359" r:id="rId18"/>
    <p:sldId id="402" r:id="rId19"/>
    <p:sldId id="403" r:id="rId20"/>
    <p:sldId id="404" r:id="rId21"/>
    <p:sldId id="405" r:id="rId22"/>
    <p:sldId id="406" r:id="rId23"/>
    <p:sldId id="407" r:id="rId24"/>
    <p:sldId id="360" r:id="rId25"/>
    <p:sldId id="408" r:id="rId26"/>
    <p:sldId id="409" r:id="rId27"/>
    <p:sldId id="410" r:id="rId28"/>
    <p:sldId id="361" r:id="rId29"/>
    <p:sldId id="411" r:id="rId30"/>
    <p:sldId id="412" r:id="rId31"/>
    <p:sldId id="413" r:id="rId32"/>
    <p:sldId id="414" r:id="rId33"/>
    <p:sldId id="362" r:id="rId34"/>
    <p:sldId id="415" r:id="rId35"/>
    <p:sldId id="427" r:id="rId36"/>
    <p:sldId id="416" r:id="rId37"/>
    <p:sldId id="417" r:id="rId38"/>
    <p:sldId id="418" r:id="rId39"/>
    <p:sldId id="419" r:id="rId40"/>
    <p:sldId id="420" r:id="rId41"/>
    <p:sldId id="421" r:id="rId42"/>
    <p:sldId id="422" r:id="rId43"/>
    <p:sldId id="423" r:id="rId44"/>
    <p:sldId id="369" r:id="rId45"/>
    <p:sldId id="370" r:id="rId46"/>
    <p:sldId id="428" r:id="rId47"/>
    <p:sldId id="429" r:id="rId48"/>
    <p:sldId id="430" r:id="rId49"/>
    <p:sldId id="432" r:id="rId50"/>
    <p:sldId id="433" r:id="rId51"/>
    <p:sldId id="437" r:id="rId52"/>
    <p:sldId id="371" r:id="rId53"/>
    <p:sldId id="438" r:id="rId54"/>
    <p:sldId id="439" r:id="rId55"/>
    <p:sldId id="440" r:id="rId56"/>
    <p:sldId id="441" r:id="rId57"/>
    <p:sldId id="442" r:id="rId58"/>
    <p:sldId id="443" r:id="rId59"/>
    <p:sldId id="444" r:id="rId60"/>
    <p:sldId id="445" r:id="rId61"/>
    <p:sldId id="448" r:id="rId62"/>
    <p:sldId id="372" r:id="rId63"/>
    <p:sldId id="373" r:id="rId64"/>
    <p:sldId id="449" r:id="rId65"/>
    <p:sldId id="450" r:id="rId66"/>
    <p:sldId id="451" r:id="rId67"/>
    <p:sldId id="452" r:id="rId68"/>
    <p:sldId id="453" r:id="rId69"/>
    <p:sldId id="454" r:id="rId70"/>
    <p:sldId id="383" r:id="rId71"/>
    <p:sldId id="355" r:id="rId72"/>
    <p:sldId id="384" r:id="rId73"/>
    <p:sldId id="357" r:id="rId74"/>
    <p:sldId id="385" r:id="rId75"/>
    <p:sldId id="386" r:id="rId76"/>
    <p:sldId id="387" r:id="rId77"/>
    <p:sldId id="388"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guide id="3">
          <p15:clr>
            <a:srgbClr val="A4A3A4"/>
          </p15:clr>
        </p15:guide>
        <p15:guide id="4" orient="horz" pos="254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lthard, Sue" initials="C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4D49"/>
    <a:srgbClr val="505759"/>
    <a:srgbClr val="03873A"/>
    <a:srgbClr val="005A70"/>
    <a:srgbClr val="BBBBBB"/>
    <a:srgbClr val="000000"/>
    <a:srgbClr val="003057"/>
    <a:srgbClr val="D3D5D6"/>
    <a:srgbClr val="D2DB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65" autoAdjust="0"/>
    <p:restoredTop sz="93184" autoAdjust="0"/>
  </p:normalViewPr>
  <p:slideViewPr>
    <p:cSldViewPr snapToGrid="0" showGuides="1">
      <p:cViewPr varScale="1">
        <p:scale>
          <a:sx n="72" d="100"/>
          <a:sy n="72" d="100"/>
        </p:scale>
        <p:origin x="1116" y="54"/>
      </p:cViewPr>
      <p:guideLst>
        <p:guide orient="horz"/>
        <p:guide pos="5759"/>
        <p:guide/>
        <p:guide orient="horz" pos="2544"/>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98" d="100"/>
          <a:sy n="98" d="100"/>
        </p:scale>
        <p:origin x="-70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 Id="rId4"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D849B4-7105-4D08-83A9-6BD2E46E6567}" type="datetimeFigureOut">
              <a:rPr lang="en-US" smtClean="0"/>
              <a:t>10/27/2020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9D0C52-4298-4CB9-8093-C292010200FF}" type="slidenum">
              <a:rPr lang="en-US" smtClean="0"/>
              <a:t>‹#›</a:t>
            </a:fld>
            <a:endParaRPr lang="en-US"/>
          </a:p>
        </p:txBody>
      </p:sp>
    </p:spTree>
    <p:extLst>
      <p:ext uri="{BB962C8B-B14F-4D97-AF65-F5344CB8AC3E}">
        <p14:creationId xmlns:p14="http://schemas.microsoft.com/office/powerpoint/2010/main" val="1095686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124744" y="4343400"/>
            <a:ext cx="4608512"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022876" y="8686800"/>
            <a:ext cx="835124" cy="457200"/>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dirty="0"/>
          </a:p>
        </p:txBody>
      </p:sp>
    </p:spTree>
    <p:extLst>
      <p:ext uri="{BB962C8B-B14F-4D97-AF65-F5344CB8AC3E}">
        <p14:creationId xmlns:p14="http://schemas.microsoft.com/office/powerpoint/2010/main" val="4077452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2</a:t>
            </a:fld>
            <a:endParaRPr lang="en-GB" dirty="0"/>
          </a:p>
        </p:txBody>
      </p:sp>
    </p:spTree>
    <p:extLst>
      <p:ext uri="{BB962C8B-B14F-4D97-AF65-F5344CB8AC3E}">
        <p14:creationId xmlns:p14="http://schemas.microsoft.com/office/powerpoint/2010/main" val="1459987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28</a:t>
            </a:fld>
            <a:endParaRPr lang="en-GB" dirty="0"/>
          </a:p>
        </p:txBody>
      </p:sp>
    </p:spTree>
    <p:extLst>
      <p:ext uri="{BB962C8B-B14F-4D97-AF65-F5344CB8AC3E}">
        <p14:creationId xmlns:p14="http://schemas.microsoft.com/office/powerpoint/2010/main" val="2697832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41</a:t>
            </a:fld>
            <a:endParaRPr lang="en-GB" dirty="0"/>
          </a:p>
        </p:txBody>
      </p:sp>
    </p:spTree>
    <p:extLst>
      <p:ext uri="{BB962C8B-B14F-4D97-AF65-F5344CB8AC3E}">
        <p14:creationId xmlns:p14="http://schemas.microsoft.com/office/powerpoint/2010/main" val="355579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48</a:t>
            </a:fld>
            <a:endParaRPr lang="en-GB" dirty="0"/>
          </a:p>
        </p:txBody>
      </p:sp>
    </p:spTree>
    <p:extLst>
      <p:ext uri="{BB962C8B-B14F-4D97-AF65-F5344CB8AC3E}">
        <p14:creationId xmlns:p14="http://schemas.microsoft.com/office/powerpoint/2010/main" val="1589348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51</a:t>
            </a:fld>
            <a:endParaRPr lang="en-GB" dirty="0"/>
          </a:p>
        </p:txBody>
      </p:sp>
    </p:spTree>
    <p:extLst>
      <p:ext uri="{BB962C8B-B14F-4D97-AF65-F5344CB8AC3E}">
        <p14:creationId xmlns:p14="http://schemas.microsoft.com/office/powerpoint/2010/main" val="2764394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55</a:t>
            </a:fld>
            <a:endParaRPr lang="en-GB" dirty="0"/>
          </a:p>
        </p:txBody>
      </p:sp>
    </p:spTree>
    <p:extLst>
      <p:ext uri="{BB962C8B-B14F-4D97-AF65-F5344CB8AC3E}">
        <p14:creationId xmlns:p14="http://schemas.microsoft.com/office/powerpoint/2010/main" val="25216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60</a:t>
            </a:fld>
            <a:endParaRPr lang="en-GB" dirty="0"/>
          </a:p>
        </p:txBody>
      </p:sp>
    </p:spTree>
    <p:extLst>
      <p:ext uri="{BB962C8B-B14F-4D97-AF65-F5344CB8AC3E}">
        <p14:creationId xmlns:p14="http://schemas.microsoft.com/office/powerpoint/2010/main" val="1457402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61</a:t>
            </a:fld>
            <a:endParaRPr lang="en-GB" dirty="0"/>
          </a:p>
        </p:txBody>
      </p:sp>
    </p:spTree>
    <p:extLst>
      <p:ext uri="{BB962C8B-B14F-4D97-AF65-F5344CB8AC3E}">
        <p14:creationId xmlns:p14="http://schemas.microsoft.com/office/powerpoint/2010/main" val="470013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Option1">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958"/>
            <a:ext cx="1144800" cy="809347"/>
          </a:xfrm>
          <a:prstGeom prst="rect">
            <a:avLst/>
          </a:prstGeom>
        </p:spPr>
      </p:pic>
      <p:sp>
        <p:nvSpPr>
          <p:cNvPr id="2" name="Title 1"/>
          <p:cNvSpPr>
            <a:spLocks noGrp="1"/>
          </p:cNvSpPr>
          <p:nvPr>
            <p:ph type="ctrTitle"/>
          </p:nvPr>
        </p:nvSpPr>
        <p:spPr>
          <a:xfrm>
            <a:off x="447675" y="1680064"/>
            <a:ext cx="3683000" cy="2244236"/>
          </a:xfrm>
        </p:spPr>
        <p:txBody>
          <a:bodyPr anchor="t" anchorCtr="0"/>
          <a:lstStyle>
            <a:lvl1pPr algn="l">
              <a:lnSpc>
                <a:spcPts val="4200"/>
              </a:lnSpc>
              <a:defRPr sz="3600" spc="20" baseline="0">
                <a:solidFill>
                  <a:schemeClr val="bg1"/>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7675" y="4057650"/>
            <a:ext cx="3397250" cy="1466850"/>
          </a:xfrm>
        </p:spPr>
        <p:txBody>
          <a:bodyPr/>
          <a:lstStyle>
            <a:lvl1pPr marL="0" indent="0" algn="l">
              <a:lnSpc>
                <a:spcPts val="2400"/>
              </a:lnSpc>
              <a:spcAft>
                <a:spcPts val="0"/>
              </a:spcAft>
              <a:buNone/>
              <a:defRPr sz="1800" b="0" i="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4" name="Text Placeholder 13"/>
          <p:cNvSpPr>
            <a:spLocks noGrp="1"/>
          </p:cNvSpPr>
          <p:nvPr>
            <p:ph type="body" sz="quarter" idx="10"/>
          </p:nvPr>
        </p:nvSpPr>
        <p:spPr>
          <a:xfrm>
            <a:off x="447675" y="6265863"/>
            <a:ext cx="3962400" cy="285750"/>
          </a:xfrm>
        </p:spPr>
        <p:txBody>
          <a:bodyPr/>
          <a:lstStyle>
            <a:lvl1pPr>
              <a:lnSpc>
                <a:spcPts val="2200"/>
              </a:lnSpc>
              <a:spcAft>
                <a:spcPts val="0"/>
              </a:spcAft>
              <a:defRPr sz="1800" b="0" i="0">
                <a:solidFill>
                  <a:srgbClr val="FFFFFF"/>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5" y="98425"/>
            <a:ext cx="4562475" cy="6858000"/>
          </a:xfrm>
          <a:solidFill>
            <a:srgbClr val="BBBBBB"/>
          </a:solidFill>
        </p:spPr>
        <p:txBody>
          <a:bodyPr tIns="2592000"/>
          <a:lstStyle>
            <a:lvl1pPr algn="ctr">
              <a:defRPr sz="1100"/>
            </a:lvl1pPr>
          </a:lstStyle>
          <a:p>
            <a:r>
              <a:rPr lang="en-GB"/>
              <a:t>Insert photographic image</a:t>
            </a:r>
            <a:endParaRPr lang="en-US" dirty="0"/>
          </a:p>
        </p:txBody>
      </p:sp>
    </p:spTree>
    <p:extLst>
      <p:ext uri="{BB962C8B-B14F-4D97-AF65-F5344CB8AC3E}">
        <p14:creationId xmlns:p14="http://schemas.microsoft.com/office/powerpoint/2010/main" val="2342910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5081587" cy="1096875"/>
          </a:xfrm>
        </p:spPr>
        <p:txBody>
          <a:bodyPr/>
          <a:lstStyle>
            <a:lvl1pPr>
              <a:defRPr>
                <a:solidFill>
                  <a:schemeClr val="tx2"/>
                </a:solidFill>
                <a:latin typeface="+mn-lt"/>
              </a:defRPr>
            </a:lvl1pPr>
          </a:lstStyle>
          <a:p>
            <a:r>
              <a:rPr lang="en-US" dirty="0"/>
              <a:t>Click to edit Master title style</a:t>
            </a:r>
            <a:endParaRPr lang="en-GB" dirty="0"/>
          </a:p>
        </p:txBody>
      </p:sp>
      <p:sp>
        <p:nvSpPr>
          <p:cNvPr id="5" name="Text Placeholder 4"/>
          <p:cNvSpPr>
            <a:spLocks noGrp="1"/>
          </p:cNvSpPr>
          <p:nvPr>
            <p:ph type="body" sz="quarter" idx="10"/>
          </p:nvPr>
        </p:nvSpPr>
        <p:spPr>
          <a:xfrm>
            <a:off x="542926" y="1704975"/>
            <a:ext cx="6059488" cy="3171825"/>
          </a:xfrm>
        </p:spPr>
        <p:txBody>
          <a:bodyPr/>
          <a:lstStyle>
            <a:lvl1pPr>
              <a:defRPr>
                <a:solidFill>
                  <a:srgbClr val="000000"/>
                </a:solidFill>
              </a:defRPr>
            </a:lvl1pPr>
            <a:lvl2pPr>
              <a:defRPr>
                <a:solidFill>
                  <a:srgbClr val="000000"/>
                </a:solidFill>
              </a:defRPr>
            </a:lvl2pPr>
            <a:lvl3pPr>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4" name="Slide Number Placeholder 4"/>
          <p:cNvSpPr>
            <a:spLocks noGrp="1"/>
          </p:cNvSpPr>
          <p:nvPr>
            <p:ph type="sldNum" sz="quarter" idx="4"/>
          </p:nvPr>
        </p:nvSpPr>
        <p:spPr>
          <a:xfrm>
            <a:off x="8497765" y="6489578"/>
            <a:ext cx="433138" cy="125534"/>
          </a:xfrm>
        </p:spPr>
        <p:txBody>
          <a:bodyPr/>
          <a:lstStyle/>
          <a:p>
            <a:r>
              <a:rPr lang="en-GB" dirty="0"/>
              <a:t>1-</a:t>
            </a:r>
            <a:fld id="{DDBE135E-2566-4748-853C-8A3B78F0FB00}" type="slidenum">
              <a:rPr lang="en-GB" smtClean="0"/>
              <a:pPr/>
              <a:t>‹#›</a:t>
            </a:fld>
            <a:endParaRPr lang="en-GB" dirty="0"/>
          </a:p>
        </p:txBody>
      </p:sp>
    </p:spTree>
    <p:extLst>
      <p:ext uri="{BB962C8B-B14F-4D97-AF65-F5344CB8AC3E}">
        <p14:creationId xmlns:p14="http://schemas.microsoft.com/office/powerpoint/2010/main" val="3266086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mbere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5081587" cy="1115925"/>
          </a:xfrm>
        </p:spPr>
        <p:txBody>
          <a:bodyPr/>
          <a:lstStyle>
            <a:lvl1pPr>
              <a:defRPr>
                <a:solidFill>
                  <a:schemeClr val="tx2"/>
                </a:solidFill>
              </a:defRPr>
            </a:lvl1pPr>
          </a:lstStyle>
          <a:p>
            <a:r>
              <a:rPr lang="en-US"/>
              <a:t>Click to edit Master title style</a:t>
            </a:r>
            <a:endParaRPr lang="en-GB"/>
          </a:p>
        </p:txBody>
      </p:sp>
      <p:sp>
        <p:nvSpPr>
          <p:cNvPr id="4" name="Text Placeholder 3"/>
          <p:cNvSpPr>
            <a:spLocks noGrp="1"/>
          </p:cNvSpPr>
          <p:nvPr>
            <p:ph type="body" sz="quarter" idx="10"/>
          </p:nvPr>
        </p:nvSpPr>
        <p:spPr>
          <a:xfrm>
            <a:off x="542925" y="1809750"/>
            <a:ext cx="6496050" cy="3781425"/>
          </a:xfrm>
        </p:spPr>
        <p:txBody>
          <a:bodyPr/>
          <a:lstStyle>
            <a:lvl1pPr marL="238125" indent="-238125">
              <a:spcBef>
                <a:spcPts val="1134"/>
              </a:spcBef>
              <a:buFont typeface="+mj-lt"/>
              <a:buAutoNum type="arabicPeriod"/>
              <a:defRPr b="1">
                <a:solidFill>
                  <a:schemeClr val="tx2"/>
                </a:solidFill>
              </a:defRPr>
            </a:lvl1pPr>
            <a:lvl2pPr marL="428625" indent="-180975">
              <a:buFont typeface="Arial" panose="020B0604020202020204" pitchFamily="34" charset="0"/>
              <a:buChar char="‒"/>
              <a:defRPr>
                <a:solidFill>
                  <a:srgbClr val="000000"/>
                </a:solidFill>
              </a:defRPr>
            </a:lvl2pPr>
            <a:lvl3pPr marL="628650" indent="-209550">
              <a:defRPr>
                <a:solidFill>
                  <a:srgbClr val="000000"/>
                </a:solidFill>
              </a:defRPr>
            </a:lvl3pPr>
          </a:lstStyle>
          <a:p>
            <a:pPr lvl="0"/>
            <a:r>
              <a:rPr lang="en-US" dirty="0"/>
              <a:t>Click to edit Master text styles</a:t>
            </a:r>
          </a:p>
          <a:p>
            <a:pPr lvl="1"/>
            <a:r>
              <a:rPr lang="en-US" dirty="0"/>
              <a:t>Second level</a:t>
            </a:r>
          </a:p>
          <a:p>
            <a:pPr lvl="2"/>
            <a:r>
              <a:rPr lang="en-US" dirty="0"/>
              <a:t>Third level</a:t>
            </a:r>
          </a:p>
        </p:txBody>
      </p:sp>
      <p:sp>
        <p:nvSpPr>
          <p:cNvPr id="5" name="Slide Number Placeholder 4"/>
          <p:cNvSpPr>
            <a:spLocks noGrp="1"/>
          </p:cNvSpPr>
          <p:nvPr>
            <p:ph type="sldNum" sz="quarter" idx="4"/>
          </p:nvPr>
        </p:nvSpPr>
        <p:spPr>
          <a:xfrm>
            <a:off x="8497765" y="6489578"/>
            <a:ext cx="433138" cy="125534"/>
          </a:xfrm>
        </p:spPr>
        <p:txBody>
          <a:bodyPr/>
          <a:lstStyle/>
          <a:p>
            <a:r>
              <a:rPr lang="en-GB" dirty="0"/>
              <a:t>1-</a:t>
            </a:r>
            <a:fld id="{DDBE135E-2566-4748-853C-8A3B78F0FB00}" type="slidenum">
              <a:rPr lang="en-GB" smtClean="0"/>
              <a:pPr/>
              <a:t>‹#›</a:t>
            </a:fld>
            <a:endParaRPr lang="en-GB" dirty="0"/>
          </a:p>
        </p:txBody>
      </p:sp>
    </p:spTree>
    <p:extLst>
      <p:ext uri="{BB962C8B-B14F-4D97-AF65-F5344CB8AC3E}">
        <p14:creationId xmlns:p14="http://schemas.microsoft.com/office/powerpoint/2010/main" val="2673041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fographic x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7" y="417600"/>
            <a:ext cx="7726363" cy="1030200"/>
          </a:xfrm>
        </p:spPr>
        <p:txBody>
          <a:bodyPr/>
          <a:lstStyle>
            <a:lvl1pPr>
              <a:defRPr>
                <a:solidFill>
                  <a:schemeClr val="tx2"/>
                </a:solidFill>
              </a:defRPr>
            </a:lvl1pPr>
          </a:lstStyle>
          <a:p>
            <a:r>
              <a:rPr lang="en-US"/>
              <a:t>Click to edit Master title style</a:t>
            </a:r>
            <a:endParaRPr lang="en-GB"/>
          </a:p>
        </p:txBody>
      </p:sp>
      <p:sp>
        <p:nvSpPr>
          <p:cNvPr id="5" name="Picture Placeholder 4"/>
          <p:cNvSpPr>
            <a:spLocks noGrp="1"/>
          </p:cNvSpPr>
          <p:nvPr>
            <p:ph type="pic" sz="quarter" idx="10" hasCustomPrompt="1"/>
          </p:nvPr>
        </p:nvSpPr>
        <p:spPr>
          <a:xfrm>
            <a:off x="836613" y="2514600"/>
            <a:ext cx="1984375"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11" name="Text Placeholder 10"/>
          <p:cNvSpPr>
            <a:spLocks noGrp="1"/>
          </p:cNvSpPr>
          <p:nvPr>
            <p:ph type="body" sz="quarter" idx="11"/>
          </p:nvPr>
        </p:nvSpPr>
        <p:spPr>
          <a:xfrm>
            <a:off x="830263" y="4425950"/>
            <a:ext cx="1990725" cy="979488"/>
          </a:xfrm>
        </p:spPr>
        <p:txBody>
          <a:bodyPr/>
          <a:lstStyle>
            <a:lvl1pPr algn="ctr">
              <a:lnSpc>
                <a:spcPts val="1700"/>
              </a:lnSpc>
              <a:spcAft>
                <a:spcPts val="800"/>
              </a:spcAft>
              <a:defRPr sz="1500" b="1">
                <a:solidFill>
                  <a:schemeClr val="bg2"/>
                </a:solidFill>
              </a:defRPr>
            </a:lvl1pPr>
            <a:lvl2pPr marL="0" indent="0" algn="ctr">
              <a:lnSpc>
                <a:spcPts val="1100"/>
              </a:lnSpc>
              <a:buNone/>
              <a:defRPr sz="1000" i="0">
                <a:solidFill>
                  <a:schemeClr val="tx1"/>
                </a:solidFill>
              </a:defRPr>
            </a:lvl2pPr>
          </a:lstStyle>
          <a:p>
            <a:pPr lvl="0"/>
            <a:r>
              <a:rPr lang="en-US" dirty="0"/>
              <a:t>Click to edit Master text styles</a:t>
            </a:r>
          </a:p>
          <a:p>
            <a:pPr lvl="1"/>
            <a:r>
              <a:rPr lang="en-US" dirty="0"/>
              <a:t>Second level</a:t>
            </a:r>
          </a:p>
        </p:txBody>
      </p:sp>
      <p:sp>
        <p:nvSpPr>
          <p:cNvPr id="13" name="Text Placeholder 12"/>
          <p:cNvSpPr>
            <a:spLocks noGrp="1"/>
          </p:cNvSpPr>
          <p:nvPr>
            <p:ph type="body" sz="quarter" idx="12"/>
          </p:nvPr>
        </p:nvSpPr>
        <p:spPr>
          <a:xfrm>
            <a:off x="836613" y="3924926"/>
            <a:ext cx="1984375" cy="418474"/>
          </a:xfrm>
        </p:spPr>
        <p:txBody>
          <a:bodyPr/>
          <a:lstStyle>
            <a:lvl1pPr algn="ctr">
              <a:lnSpc>
                <a:spcPts val="4000"/>
              </a:lnSpc>
              <a:defRPr sz="3400" b="1">
                <a:solidFill>
                  <a:schemeClr val="bg2"/>
                </a:solidFill>
                <a:latin typeface="+mn-lt"/>
              </a:defRPr>
            </a:lvl1pPr>
          </a:lstStyle>
          <a:p>
            <a:pPr lvl="0"/>
            <a:r>
              <a:rPr lang="en-US" dirty="0"/>
              <a:t>Click</a:t>
            </a:r>
          </a:p>
        </p:txBody>
      </p:sp>
      <p:sp>
        <p:nvSpPr>
          <p:cNvPr id="18" name="Text Placeholder 12"/>
          <p:cNvSpPr>
            <a:spLocks noGrp="1"/>
          </p:cNvSpPr>
          <p:nvPr>
            <p:ph type="body" sz="quarter" idx="15"/>
          </p:nvPr>
        </p:nvSpPr>
        <p:spPr>
          <a:xfrm>
            <a:off x="3563888" y="3924926"/>
            <a:ext cx="1984375" cy="418474"/>
          </a:xfrm>
        </p:spPr>
        <p:txBody>
          <a:bodyPr/>
          <a:lstStyle>
            <a:lvl1pPr algn="ctr">
              <a:lnSpc>
                <a:spcPts val="4000"/>
              </a:lnSpc>
              <a:defRPr sz="3400" b="1">
                <a:solidFill>
                  <a:schemeClr val="tx2"/>
                </a:solidFill>
                <a:latin typeface="+mn-lt"/>
              </a:defRPr>
            </a:lvl1pPr>
          </a:lstStyle>
          <a:p>
            <a:pPr lvl="0"/>
            <a:r>
              <a:rPr lang="en-US" dirty="0"/>
              <a:t>Click</a:t>
            </a:r>
          </a:p>
        </p:txBody>
      </p:sp>
      <p:sp>
        <p:nvSpPr>
          <p:cNvPr id="22" name="Text Placeholder 12"/>
          <p:cNvSpPr>
            <a:spLocks noGrp="1"/>
          </p:cNvSpPr>
          <p:nvPr>
            <p:ph type="body" sz="quarter" idx="18"/>
          </p:nvPr>
        </p:nvSpPr>
        <p:spPr>
          <a:xfrm>
            <a:off x="6300192" y="3924926"/>
            <a:ext cx="1984375" cy="408949"/>
          </a:xfrm>
        </p:spPr>
        <p:txBody>
          <a:bodyPr/>
          <a:lstStyle>
            <a:lvl1pPr algn="ctr">
              <a:lnSpc>
                <a:spcPts val="4000"/>
              </a:lnSpc>
              <a:defRPr sz="3400" b="1">
                <a:solidFill>
                  <a:srgbClr val="03873A"/>
                </a:solidFill>
                <a:latin typeface="+mn-lt"/>
              </a:defRPr>
            </a:lvl1pPr>
          </a:lstStyle>
          <a:p>
            <a:pPr lvl="0"/>
            <a:r>
              <a:rPr lang="en-US" dirty="0"/>
              <a:t>Click</a:t>
            </a:r>
          </a:p>
        </p:txBody>
      </p:sp>
      <p:sp>
        <p:nvSpPr>
          <p:cNvPr id="23" name="Text Placeholder 10"/>
          <p:cNvSpPr>
            <a:spLocks noGrp="1"/>
          </p:cNvSpPr>
          <p:nvPr>
            <p:ph type="body" sz="quarter" idx="19"/>
          </p:nvPr>
        </p:nvSpPr>
        <p:spPr>
          <a:xfrm>
            <a:off x="3582988" y="4425950"/>
            <a:ext cx="1990725" cy="979488"/>
          </a:xfrm>
        </p:spPr>
        <p:txBody>
          <a:bodyPr/>
          <a:lstStyle>
            <a:lvl1pPr algn="ctr">
              <a:lnSpc>
                <a:spcPts val="1700"/>
              </a:lnSpc>
              <a:spcAft>
                <a:spcPts val="800"/>
              </a:spcAft>
              <a:defRPr sz="1500" b="1">
                <a:solidFill>
                  <a:schemeClr val="tx2"/>
                </a:solidFill>
              </a:defRPr>
            </a:lvl1pPr>
            <a:lvl2pPr marL="0" indent="0" algn="ctr">
              <a:lnSpc>
                <a:spcPts val="1100"/>
              </a:lnSpc>
              <a:buNone/>
              <a:defRPr sz="1000" i="0">
                <a:solidFill>
                  <a:schemeClr val="tx1"/>
                </a:solidFill>
              </a:defRPr>
            </a:lvl2pPr>
          </a:lstStyle>
          <a:p>
            <a:pPr lvl="0"/>
            <a:r>
              <a:rPr lang="en-US" dirty="0"/>
              <a:t>Click to edit Master text styles</a:t>
            </a:r>
          </a:p>
          <a:p>
            <a:pPr lvl="1"/>
            <a:r>
              <a:rPr lang="en-US" dirty="0"/>
              <a:t>Second level</a:t>
            </a:r>
          </a:p>
        </p:txBody>
      </p:sp>
      <p:sp>
        <p:nvSpPr>
          <p:cNvPr id="24" name="Text Placeholder 10"/>
          <p:cNvSpPr>
            <a:spLocks noGrp="1"/>
          </p:cNvSpPr>
          <p:nvPr>
            <p:ph type="body" sz="quarter" idx="20"/>
          </p:nvPr>
        </p:nvSpPr>
        <p:spPr>
          <a:xfrm>
            <a:off x="6307138" y="4425950"/>
            <a:ext cx="1990725" cy="979488"/>
          </a:xfrm>
        </p:spPr>
        <p:txBody>
          <a:bodyPr/>
          <a:lstStyle>
            <a:lvl1pPr algn="ctr">
              <a:lnSpc>
                <a:spcPts val="1700"/>
              </a:lnSpc>
              <a:spcAft>
                <a:spcPts val="800"/>
              </a:spcAft>
              <a:defRPr sz="1500" b="1">
                <a:solidFill>
                  <a:srgbClr val="03873A"/>
                </a:solidFill>
              </a:defRPr>
            </a:lvl1pPr>
            <a:lvl2pPr marL="0" indent="0" algn="ctr">
              <a:lnSpc>
                <a:spcPts val="1100"/>
              </a:lnSpc>
              <a:buNone/>
              <a:defRPr sz="1000" i="0">
                <a:solidFill>
                  <a:schemeClr val="tx1"/>
                </a:solidFill>
              </a:defRPr>
            </a:lvl2pPr>
          </a:lstStyle>
          <a:p>
            <a:pPr lvl="0"/>
            <a:r>
              <a:rPr lang="en-US" dirty="0"/>
              <a:t>Click to edit Master text styles</a:t>
            </a:r>
          </a:p>
          <a:p>
            <a:pPr lvl="1"/>
            <a:r>
              <a:rPr lang="en-US" dirty="0"/>
              <a:t>Second level</a:t>
            </a:r>
          </a:p>
        </p:txBody>
      </p:sp>
      <p:cxnSp>
        <p:nvCxnSpPr>
          <p:cNvPr id="25" name="Straight Connector 24"/>
          <p:cNvCxnSpPr/>
          <p:nvPr userDrawn="1"/>
        </p:nvCxnSpPr>
        <p:spPr>
          <a:xfrm>
            <a:off x="533400" y="6124575"/>
            <a:ext cx="808672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Text Placeholder 10"/>
          <p:cNvSpPr>
            <a:spLocks noGrp="1"/>
          </p:cNvSpPr>
          <p:nvPr>
            <p:ph type="body" sz="quarter" idx="21"/>
          </p:nvPr>
        </p:nvSpPr>
        <p:spPr>
          <a:xfrm>
            <a:off x="5267325" y="6172200"/>
            <a:ext cx="3343275" cy="257175"/>
          </a:xfrm>
        </p:spPr>
        <p:txBody>
          <a:bodyPr/>
          <a:lstStyle>
            <a:lvl1pPr algn="r">
              <a:lnSpc>
                <a:spcPts val="900"/>
              </a:lnSpc>
              <a:spcAft>
                <a:spcPts val="0"/>
              </a:spcAft>
              <a:defRPr sz="600">
                <a:solidFill>
                  <a:srgbClr val="003057"/>
                </a:solidFill>
              </a:defRPr>
            </a:lvl1pPr>
          </a:lstStyle>
          <a:p>
            <a:pPr lvl="0"/>
            <a:r>
              <a:rPr lang="en-US"/>
              <a:t>Click to edit Master text styles</a:t>
            </a:r>
          </a:p>
        </p:txBody>
      </p:sp>
      <p:sp>
        <p:nvSpPr>
          <p:cNvPr id="17" name="Picture Placeholder 4"/>
          <p:cNvSpPr>
            <a:spLocks noGrp="1"/>
          </p:cNvSpPr>
          <p:nvPr>
            <p:ph type="pic" sz="quarter" idx="22" hasCustomPrompt="1"/>
          </p:nvPr>
        </p:nvSpPr>
        <p:spPr>
          <a:xfrm>
            <a:off x="3537610" y="2514600"/>
            <a:ext cx="1984375"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21" name="Picture Placeholder 4"/>
          <p:cNvSpPr>
            <a:spLocks noGrp="1"/>
          </p:cNvSpPr>
          <p:nvPr>
            <p:ph type="pic" sz="quarter" idx="23" hasCustomPrompt="1"/>
          </p:nvPr>
        </p:nvSpPr>
        <p:spPr>
          <a:xfrm>
            <a:off x="6280810" y="2514600"/>
            <a:ext cx="1984375"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14" name="Slide Number Placeholder 4"/>
          <p:cNvSpPr>
            <a:spLocks noGrp="1"/>
          </p:cNvSpPr>
          <p:nvPr>
            <p:ph type="sldNum" sz="quarter" idx="4"/>
          </p:nvPr>
        </p:nvSpPr>
        <p:spPr>
          <a:xfrm>
            <a:off x="8497765" y="6489578"/>
            <a:ext cx="433138" cy="125534"/>
          </a:xfrm>
        </p:spPr>
        <p:txBody>
          <a:bodyPr/>
          <a:lstStyle/>
          <a:p>
            <a:r>
              <a:rPr lang="en-GB" dirty="0"/>
              <a:t>1-</a:t>
            </a:r>
            <a:fld id="{DDBE135E-2566-4748-853C-8A3B78F0FB00}" type="slidenum">
              <a:rPr lang="en-GB" smtClean="0"/>
              <a:pPr/>
              <a:t>‹#›</a:t>
            </a:fld>
            <a:endParaRPr lang="en-GB" dirty="0"/>
          </a:p>
        </p:txBody>
      </p:sp>
    </p:spTree>
    <p:extLst>
      <p:ext uri="{BB962C8B-B14F-4D97-AF65-F5344CB8AC3E}">
        <p14:creationId xmlns:p14="http://schemas.microsoft.com/office/powerpoint/2010/main" val="259894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FFFFF"/>
        </a:solidFill>
        <a:effectLst/>
      </p:bgPr>
    </p:bg>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8497765" y="6489578"/>
            <a:ext cx="433138" cy="125534"/>
          </a:xfrm>
        </p:spPr>
        <p:txBody>
          <a:bodyPr/>
          <a:lstStyle/>
          <a:p>
            <a:r>
              <a:rPr lang="en-GB" dirty="0"/>
              <a:t>1-</a:t>
            </a:r>
            <a:fld id="{DDBE135E-2566-4748-853C-8A3B78F0FB00}" type="slidenum">
              <a:rPr lang="en-GB" smtClean="0"/>
              <a:pPr/>
              <a:t>‹#›</a:t>
            </a:fld>
            <a:endParaRPr lang="en-GB" dirty="0"/>
          </a:p>
        </p:txBody>
      </p:sp>
    </p:spTree>
    <p:extLst>
      <p:ext uri="{BB962C8B-B14F-4D97-AF65-F5344CB8AC3E}">
        <p14:creationId xmlns:p14="http://schemas.microsoft.com/office/powerpoint/2010/main" val="2975126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6" y="417600"/>
            <a:ext cx="7688263" cy="774450"/>
          </a:xfrm>
        </p:spPr>
        <p:txBody>
          <a:bodyPr/>
          <a:lstStyle>
            <a:lvl1pPr>
              <a:defRPr>
                <a:solidFill>
                  <a:schemeClr val="tx2"/>
                </a:solidFill>
              </a:defRPr>
            </a:lvl1pPr>
          </a:lstStyle>
          <a:p>
            <a:r>
              <a:rPr lang="en-US"/>
              <a:t>Click to edit Master title style</a:t>
            </a:r>
            <a:endParaRPr lang="en-GB"/>
          </a:p>
        </p:txBody>
      </p:sp>
      <p:sp>
        <p:nvSpPr>
          <p:cNvPr id="3" name="Slide Number Placeholder 4"/>
          <p:cNvSpPr>
            <a:spLocks noGrp="1"/>
          </p:cNvSpPr>
          <p:nvPr>
            <p:ph type="sldNum" sz="quarter" idx="4"/>
          </p:nvPr>
        </p:nvSpPr>
        <p:spPr>
          <a:xfrm>
            <a:off x="8497765" y="6489578"/>
            <a:ext cx="433138" cy="125534"/>
          </a:xfrm>
        </p:spPr>
        <p:txBody>
          <a:bodyPr/>
          <a:lstStyle/>
          <a:p>
            <a:r>
              <a:rPr lang="en-GB" dirty="0"/>
              <a:t>1-</a:t>
            </a:r>
            <a:fld id="{DDBE135E-2566-4748-853C-8A3B78F0FB00}" type="slidenum">
              <a:rPr lang="en-GB" smtClean="0"/>
              <a:pPr/>
              <a:t>‹#›</a:t>
            </a:fld>
            <a:endParaRPr lang="en-GB" dirty="0"/>
          </a:p>
        </p:txBody>
      </p:sp>
    </p:spTree>
    <p:extLst>
      <p:ext uri="{BB962C8B-B14F-4D97-AF65-F5344CB8AC3E}">
        <p14:creationId xmlns:p14="http://schemas.microsoft.com/office/powerpoint/2010/main" val="75774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heading">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6" y="417600"/>
            <a:ext cx="7688263" cy="774450"/>
          </a:xfrm>
        </p:spPr>
        <p:txBody>
          <a:bodyPr/>
          <a:lstStyle>
            <a:lvl1pPr>
              <a:defRPr>
                <a:solidFill>
                  <a:schemeClr val="tx2"/>
                </a:solidFill>
              </a:defRPr>
            </a:lvl1pPr>
          </a:lstStyle>
          <a:p>
            <a:r>
              <a:rPr lang="en-US" dirty="0"/>
              <a:t>Click to edit Master title style</a:t>
            </a:r>
            <a:endParaRPr lang="en-GB" dirty="0"/>
          </a:p>
        </p:txBody>
      </p:sp>
      <p:sp>
        <p:nvSpPr>
          <p:cNvPr id="5" name="Text Placeholder 4"/>
          <p:cNvSpPr>
            <a:spLocks noGrp="1"/>
          </p:cNvSpPr>
          <p:nvPr>
            <p:ph type="body" sz="quarter" idx="10"/>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4" name="Slide Number Placeholder 4"/>
          <p:cNvSpPr>
            <a:spLocks noGrp="1"/>
          </p:cNvSpPr>
          <p:nvPr>
            <p:ph type="sldNum" sz="quarter" idx="4"/>
          </p:nvPr>
        </p:nvSpPr>
        <p:spPr>
          <a:xfrm>
            <a:off x="8497765" y="6489578"/>
            <a:ext cx="433138" cy="125534"/>
          </a:xfrm>
        </p:spPr>
        <p:txBody>
          <a:bodyPr/>
          <a:lstStyle/>
          <a:p>
            <a:r>
              <a:rPr lang="en-GB" dirty="0"/>
              <a:t>1-</a:t>
            </a:r>
            <a:fld id="{DDBE135E-2566-4748-853C-8A3B78F0FB00}" type="slidenum">
              <a:rPr lang="en-GB" smtClean="0"/>
              <a:pPr/>
              <a:t>‹#›</a:t>
            </a:fld>
            <a:endParaRPr lang="en-GB" dirty="0"/>
          </a:p>
        </p:txBody>
      </p:sp>
    </p:spTree>
    <p:extLst>
      <p:ext uri="{BB962C8B-B14F-4D97-AF65-F5344CB8AC3E}">
        <p14:creationId xmlns:p14="http://schemas.microsoft.com/office/powerpoint/2010/main" val="886982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Subheading">
    <p:bg>
      <p:bgPr>
        <a:solidFill>
          <a:srgbClr val="FFFFFF"/>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4" name="Slide Number Placeholder 4"/>
          <p:cNvSpPr>
            <a:spLocks noGrp="1"/>
          </p:cNvSpPr>
          <p:nvPr>
            <p:ph type="sldNum" sz="quarter" idx="4"/>
          </p:nvPr>
        </p:nvSpPr>
        <p:spPr>
          <a:xfrm>
            <a:off x="8497765" y="6489578"/>
            <a:ext cx="433138" cy="125534"/>
          </a:xfrm>
        </p:spPr>
        <p:txBody>
          <a:bodyPr/>
          <a:lstStyle/>
          <a:p>
            <a:r>
              <a:rPr lang="en-GB" dirty="0"/>
              <a:t>1-</a:t>
            </a:r>
            <a:fld id="{DDBE135E-2566-4748-853C-8A3B78F0FB00}" type="slidenum">
              <a:rPr lang="en-GB" smtClean="0"/>
              <a:pPr/>
              <a:t>‹#›</a:t>
            </a:fld>
            <a:endParaRPr lang="en-GB" dirty="0"/>
          </a:p>
        </p:txBody>
      </p:sp>
      <p:sp>
        <p:nvSpPr>
          <p:cNvPr id="6" name="Rectangle 5">
            <a:extLst>
              <a:ext uri="{FF2B5EF4-FFF2-40B4-BE49-F238E27FC236}">
                <a16:creationId xmlns:a16="http://schemas.microsoft.com/office/drawing/2014/main" id="{12D842CD-2D05-394C-A525-2AD7C86A31F0}"/>
              </a:ext>
            </a:extLst>
          </p:cNvPr>
          <p:cNvSpPr/>
          <p:nvPr userDrawn="1"/>
        </p:nvSpPr>
        <p:spPr>
          <a:xfrm>
            <a:off x="217170" y="518994"/>
            <a:ext cx="8656320" cy="533400"/>
          </a:xfrm>
          <a:prstGeom prst="rect">
            <a:avLst/>
          </a:prstGeom>
          <a:gradFill>
            <a:gsLst>
              <a:gs pos="0">
                <a:schemeClr val="bg1"/>
              </a:gs>
              <a:gs pos="32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7" name="Rectangle 7">
            <a:extLst>
              <a:ext uri="{FF2B5EF4-FFF2-40B4-BE49-F238E27FC236}">
                <a16:creationId xmlns:a16="http://schemas.microsoft.com/office/drawing/2014/main" id="{A8562656-E289-D447-95C8-B5D03DC8A4A6}"/>
              </a:ext>
            </a:extLst>
          </p:cNvPr>
          <p:cNvSpPr>
            <a:spLocks noChangeArrowheads="1"/>
          </p:cNvSpPr>
          <p:nvPr userDrawn="1"/>
        </p:nvSpPr>
        <p:spPr bwMode="auto">
          <a:xfrm>
            <a:off x="1508760" y="545902"/>
            <a:ext cx="340048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TradeGothicLTPro"/>
              </a:rPr>
              <a:t>WHAT CAN GO WRONG?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8" descr="page13image1089939648">
            <a:extLst>
              <a:ext uri="{FF2B5EF4-FFF2-40B4-BE49-F238E27FC236}">
                <a16:creationId xmlns:a16="http://schemas.microsoft.com/office/drawing/2014/main" id="{407C5BFE-760C-754F-A51A-3E9EA2770D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239" y="598687"/>
            <a:ext cx="369887" cy="369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024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7" y="417599"/>
            <a:ext cx="5983288" cy="906375"/>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534899" y="1704975"/>
            <a:ext cx="6001130" cy="428517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endParaRPr lang="en-GB" dirty="0"/>
          </a:p>
        </p:txBody>
      </p:sp>
      <p:sp>
        <p:nvSpPr>
          <p:cNvPr id="6"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r>
              <a:rPr lang="en-GB" dirty="0"/>
              <a:t>1-</a:t>
            </a:r>
            <a:fld id="{DDBE135E-2566-4748-853C-8A3B78F0FB00}" type="slidenum">
              <a:rPr lang="en-GB" smtClean="0"/>
              <a:pPr/>
              <a:t>‹#›</a:t>
            </a:fld>
            <a:endParaRPr lang="en-GB" dirty="0"/>
          </a:p>
        </p:txBody>
      </p:sp>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702" r:id="rId1"/>
    <p:sldLayoutId id="2147483682" r:id="rId2"/>
    <p:sldLayoutId id="2147483695" r:id="rId3"/>
    <p:sldLayoutId id="2147483698" r:id="rId4"/>
    <p:sldLayoutId id="2147483694" r:id="rId5"/>
    <p:sldLayoutId id="2147483654" r:id="rId6"/>
    <p:sldLayoutId id="2147483727" r:id="rId7"/>
    <p:sldLayoutId id="2147483742" r:id="rId8"/>
  </p:sldLayoutIdLst>
  <p:hf hdr="0" ftr="0" dt="0"/>
  <p:txStyles>
    <p:titleStyle>
      <a:lvl1pPr algn="l" defTabSz="914400" rtl="0" eaLnBrk="1" latinLnBrk="0" hangingPunct="1">
        <a:lnSpc>
          <a:spcPts val="4000"/>
        </a:lnSpc>
        <a:spcBef>
          <a:spcPct val="0"/>
        </a:spcBef>
        <a:buNone/>
        <a:defRPr sz="3400" b="1" kern="1200">
          <a:solidFill>
            <a:schemeClr val="tx1"/>
          </a:solidFill>
          <a:latin typeface="+mj-lt"/>
          <a:ea typeface="+mj-ea"/>
          <a:cs typeface="+mj-cs"/>
        </a:defRPr>
      </a:lvl1pPr>
    </p:titleStyle>
    <p:bodyStyle>
      <a:lvl1pPr marL="0" indent="0" algn="l" defTabSz="914400" rtl="0" eaLnBrk="1" latinLnBrk="0" hangingPunct="1">
        <a:lnSpc>
          <a:spcPts val="1900"/>
        </a:lnSpc>
        <a:spcBef>
          <a:spcPts val="0"/>
        </a:spcBef>
        <a:spcAft>
          <a:spcPts val="0"/>
        </a:spcAft>
        <a:buFont typeface="Arial" pitchFamily="34" charset="0"/>
        <a:buNone/>
        <a:defRPr sz="1600" b="0" i="0" kern="1200">
          <a:solidFill>
            <a:schemeClr val="tx1"/>
          </a:solidFill>
          <a:latin typeface="+mn-lt"/>
          <a:ea typeface="Lato Medium" panose="020F0502020204030203" pitchFamily="34" charset="0"/>
          <a:cs typeface="Lato Medium" panose="020F0502020204030203" pitchFamily="34" charset="0"/>
        </a:defRPr>
      </a:lvl1pPr>
      <a:lvl2pPr marL="180975" indent="-180975" algn="l" defTabSz="914400" rtl="0" eaLnBrk="1" latinLnBrk="0" hangingPunct="1">
        <a:lnSpc>
          <a:spcPts val="1900"/>
        </a:lnSpc>
        <a:spcBef>
          <a:spcPts val="0"/>
        </a:spcBef>
        <a:spcAft>
          <a:spcPts val="0"/>
        </a:spcAft>
        <a:buClr>
          <a:schemeClr val="bg2"/>
        </a:buClr>
        <a:buFont typeface="Arial" panose="020B0604020202020204" pitchFamily="34" charset="0"/>
        <a:buChar char="•"/>
        <a:defRPr sz="1600" b="0" i="0" kern="1200">
          <a:solidFill>
            <a:schemeClr val="tx1"/>
          </a:solidFill>
          <a:latin typeface="+mn-lt"/>
          <a:ea typeface="+mn-ea"/>
          <a:cs typeface="+mn-cs"/>
        </a:defRPr>
      </a:lvl2pPr>
      <a:lvl3pPr marL="352425" indent="-171450" algn="l" defTabSz="914400" rtl="0" eaLnBrk="1" latinLnBrk="0" hangingPunct="1">
        <a:lnSpc>
          <a:spcPts val="1900"/>
        </a:lnSpc>
        <a:spcBef>
          <a:spcPts val="0"/>
        </a:spcBef>
        <a:spcAft>
          <a:spcPts val="0"/>
        </a:spcAft>
        <a:buClr>
          <a:schemeClr val="accent4"/>
        </a:buClr>
        <a:buFont typeface="Arial" panose="020B0604020202020204" pitchFamily="34" charset="0"/>
        <a:buChar char="‒"/>
        <a:defRPr sz="1600" b="0" i="0" kern="1200">
          <a:solidFill>
            <a:schemeClr val="tx1"/>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oleObject3.bin"/><Relationship Id="rId4" Type="http://schemas.openxmlformats.org/officeDocument/2006/relationships/image" Target="../media/image18.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emf"/><Relationship Id="rId5" Type="http://schemas.openxmlformats.org/officeDocument/2006/relationships/oleObject" Target="../embeddings/oleObject5.bin"/><Relationship Id="rId4" Type="http://schemas.openxmlformats.org/officeDocument/2006/relationships/image" Target="../media/image20.emf"/></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2.emf"/><Relationship Id="rId4" Type="http://schemas.openxmlformats.org/officeDocument/2006/relationships/oleObject" Target="../embeddings/oleObject6.bin"/></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2.emf"/><Relationship Id="rId4" Type="http://schemas.openxmlformats.org/officeDocument/2006/relationships/oleObject" Target="../embeddings/oleObject7.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3.emf"/></Relationships>
</file>

<file path=ppt/slides/_rels/slide37.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5.emf"/><Relationship Id="rId5" Type="http://schemas.openxmlformats.org/officeDocument/2006/relationships/oleObject" Target="../embeddings/oleObject10.bin"/><Relationship Id="rId10" Type="http://schemas.openxmlformats.org/officeDocument/2006/relationships/image" Target="../media/image27.emf"/><Relationship Id="rId4" Type="http://schemas.openxmlformats.org/officeDocument/2006/relationships/image" Target="../media/image24.emf"/><Relationship Id="rId9" Type="http://schemas.openxmlformats.org/officeDocument/2006/relationships/oleObject" Target="../embeddings/oleObject12.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8.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9.em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4.xml"/><Relationship Id="rId7"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6.bin"/><Relationship Id="rId5" Type="http://schemas.openxmlformats.org/officeDocument/2006/relationships/image" Target="../media/image30.emf"/><Relationship Id="rId4" Type="http://schemas.openxmlformats.org/officeDocument/2006/relationships/oleObject" Target="../embeddings/oleObject15.bin"/><Relationship Id="rId9" Type="http://schemas.openxmlformats.org/officeDocument/2006/relationships/image" Target="../media/image32.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3.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4.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3.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6.emf"/><Relationship Id="rId5" Type="http://schemas.openxmlformats.org/officeDocument/2006/relationships/oleObject" Target="../embeddings/oleObject22.bin"/><Relationship Id="rId4" Type="http://schemas.openxmlformats.org/officeDocument/2006/relationships/image" Target="../media/image35.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8.em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41.emf"/><Relationship Id="rId4" Type="http://schemas.openxmlformats.org/officeDocument/2006/relationships/oleObject" Target="../embeddings/oleObject24.bin"/></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675" y="1680064"/>
            <a:ext cx="3209925" cy="2244236"/>
          </a:xfrm>
        </p:spPr>
        <p:txBody>
          <a:bodyPr/>
          <a:lstStyle/>
          <a:p>
            <a:r>
              <a:rPr lang="en-US" dirty="0">
                <a:latin typeface="+mn-lt"/>
              </a:rPr>
              <a:t>Chapter 4:</a:t>
            </a:r>
            <a:br>
              <a:rPr lang="en-US" dirty="0">
                <a:latin typeface="+mn-lt"/>
              </a:rPr>
            </a:br>
            <a:r>
              <a:rPr lang="en-US" dirty="0">
                <a:latin typeface="+mn-lt"/>
              </a:rPr>
              <a:t>Correlation and Linear Regression </a:t>
            </a:r>
            <a:br>
              <a:rPr lang="en-US" dirty="0"/>
            </a:br>
            <a:br>
              <a:rPr lang="en-US" altLang="en-US" dirty="0">
                <a:solidFill>
                  <a:srgbClr val="FFBB57"/>
                </a:solidFill>
              </a:rPr>
            </a:br>
            <a:endParaRPr lang="en-US" dirty="0">
              <a:latin typeface="+mn-lt"/>
            </a:endParaRPr>
          </a:p>
        </p:txBody>
      </p:sp>
      <p:sp>
        <p:nvSpPr>
          <p:cNvPr id="7" name="Slide Number Placeholder 5"/>
          <p:cNvSpPr txBox="1">
            <a:spLocks/>
          </p:cNvSpPr>
          <p:nvPr/>
        </p:nvSpPr>
        <p:spPr>
          <a:xfrm>
            <a:off x="8497765" y="6489578"/>
            <a:ext cx="433138" cy="125534"/>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BE135E-2566-4748-853C-8A3B78F0FB00}" type="slidenum">
              <a:rPr lang="en-GB" smtClean="0">
                <a:solidFill>
                  <a:schemeClr val="bg2"/>
                </a:solidFill>
              </a:rPr>
              <a:pPr/>
              <a:t>1</a:t>
            </a:fld>
            <a:endParaRPr lang="en-GB" dirty="0">
              <a:solidFill>
                <a:schemeClr val="bg2"/>
              </a:solidFill>
            </a:endParaRPr>
          </a:p>
        </p:txBody>
      </p:sp>
      <p:pic>
        <p:nvPicPr>
          <p:cNvPr id="8" name="Picture 7" descr="A picture containing scatter chart&#10;&#10;Description automatically generated">
            <a:extLst>
              <a:ext uri="{FF2B5EF4-FFF2-40B4-BE49-F238E27FC236}">
                <a16:creationId xmlns:a16="http://schemas.microsoft.com/office/drawing/2014/main" id="{5CA646E0-0066-4184-9A8B-8D08FA4E2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1464" y="0"/>
            <a:ext cx="5375301" cy="6858000"/>
          </a:xfrm>
          <a:prstGeom prst="rect">
            <a:avLst/>
          </a:prstGeom>
        </p:spPr>
      </p:pic>
    </p:spTree>
    <p:extLst>
      <p:ext uri="{BB962C8B-B14F-4D97-AF65-F5344CB8AC3E}">
        <p14:creationId xmlns:p14="http://schemas.microsoft.com/office/powerpoint/2010/main" val="2609262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4.1  </a:t>
            </a:r>
            <a:r>
              <a:rPr lang="en-US" dirty="0"/>
              <a:t>Looking at Scatterplots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10</a:t>
            </a:fld>
            <a:endParaRPr lang="en-GB" dirty="0"/>
          </a:p>
        </p:txBody>
      </p:sp>
      <p:sp>
        <p:nvSpPr>
          <p:cNvPr id="9" name="Text Box 7">
            <a:extLst>
              <a:ext uri="{FF2B5EF4-FFF2-40B4-BE49-F238E27FC236}">
                <a16:creationId xmlns:a16="http://schemas.microsoft.com/office/drawing/2014/main" id="{7890F673-1F62-C241-9BC5-008671C122FF}"/>
              </a:ext>
            </a:extLst>
          </p:cNvPr>
          <p:cNvSpPr txBox="1">
            <a:spLocks noChangeArrowheads="1"/>
          </p:cNvSpPr>
          <p:nvPr/>
        </p:nvSpPr>
        <p:spPr bwMode="auto">
          <a:xfrm>
            <a:off x="495300" y="908050"/>
            <a:ext cx="82740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i="1" dirty="0">
                <a:solidFill>
                  <a:schemeClr val="accent2"/>
                </a:solidFill>
              </a:rPr>
              <a:t>Example</a:t>
            </a:r>
            <a:r>
              <a:rPr lang="en-US" altLang="en-US" b="1" dirty="0">
                <a:solidFill>
                  <a:schemeClr val="accent2"/>
                </a:solidFill>
              </a:rPr>
              <a:t>:</a:t>
            </a:r>
            <a:r>
              <a:rPr lang="en-US" altLang="en-US" dirty="0">
                <a:solidFill>
                  <a:schemeClr val="accent2"/>
                </a:solidFill>
              </a:rPr>
              <a:t> </a:t>
            </a:r>
            <a:r>
              <a:rPr lang="en-US" altLang="en-US" b="1" dirty="0">
                <a:solidFill>
                  <a:schemeClr val="accent2"/>
                </a:solidFill>
              </a:rPr>
              <a:t>Age of Cyclists</a:t>
            </a:r>
            <a:endParaRPr lang="en-US" altLang="en-US" dirty="0">
              <a:solidFill>
                <a:schemeClr val="accent2"/>
              </a:solidFill>
            </a:endParaRPr>
          </a:p>
          <a:p>
            <a:pPr eaLnBrk="1" hangingPunct="1"/>
            <a:endParaRPr lang="en-US" altLang="en-US" dirty="0"/>
          </a:p>
          <a:p>
            <a:pPr eaLnBrk="1" hangingPunct="1"/>
            <a:r>
              <a:rPr lang="en-US" altLang="en-US" dirty="0"/>
              <a:t>The mean age of cyclist traffic deaths has been increasing almost linearly during the period.  The trend is a strong one.</a:t>
            </a:r>
          </a:p>
          <a:p>
            <a:pPr eaLnBrk="1" hangingPunct="1"/>
            <a:endParaRPr lang="en-US" altLang="en-US" dirty="0"/>
          </a:p>
        </p:txBody>
      </p:sp>
      <p:pic>
        <p:nvPicPr>
          <p:cNvPr id="11" name="Picture 10">
            <a:extLst>
              <a:ext uri="{FF2B5EF4-FFF2-40B4-BE49-F238E27FC236}">
                <a16:creationId xmlns:a16="http://schemas.microsoft.com/office/drawing/2014/main" id="{4B00A6F1-3E9C-4948-B468-7EF7E644EE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6075" y="2847975"/>
            <a:ext cx="6032500" cy="2806700"/>
          </a:xfrm>
          <a:prstGeom prst="rect">
            <a:avLst/>
          </a:prstGeom>
        </p:spPr>
      </p:pic>
    </p:spTree>
    <p:extLst>
      <p:ext uri="{BB962C8B-B14F-4D97-AF65-F5344CB8AC3E}">
        <p14:creationId xmlns:p14="http://schemas.microsoft.com/office/powerpoint/2010/main" val="3350260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4.2  </a:t>
            </a:r>
            <a:r>
              <a:rPr lang="en-US" dirty="0"/>
              <a:t>Assigning Roles to </a:t>
            </a:r>
            <a:br>
              <a:rPr lang="en-US" dirty="0"/>
            </a:br>
            <a:r>
              <a:rPr lang="en-US" dirty="0"/>
              <a:t>Variables in Scatterplots </a:t>
            </a:r>
            <a:br>
              <a:rPr lang="en-US" dirty="0"/>
            </a:br>
            <a:r>
              <a:rPr lang="en-US" dirty="0"/>
              <a:t>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11</a:t>
            </a:fld>
            <a:endParaRPr lang="en-GB" dirty="0"/>
          </a:p>
        </p:txBody>
      </p:sp>
      <p:sp>
        <p:nvSpPr>
          <p:cNvPr id="7" name="Text Box 7">
            <a:extLst>
              <a:ext uri="{FF2B5EF4-FFF2-40B4-BE49-F238E27FC236}">
                <a16:creationId xmlns:a16="http://schemas.microsoft.com/office/drawing/2014/main" id="{5F3BC8BB-7B68-8C4B-858A-BCF66239FB69}"/>
              </a:ext>
            </a:extLst>
          </p:cNvPr>
          <p:cNvSpPr txBox="1">
            <a:spLocks noChangeArrowheads="1"/>
          </p:cNvSpPr>
          <p:nvPr/>
        </p:nvSpPr>
        <p:spPr bwMode="auto">
          <a:xfrm>
            <a:off x="495300" y="1539875"/>
            <a:ext cx="786841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To make a scatterplot of two quantitative variables, assign one to the </a:t>
            </a:r>
            <a:r>
              <a:rPr lang="en-US" altLang="en-US" i="1" dirty="0">
                <a:latin typeface="Times New Roman" panose="02020603050405020304" pitchFamily="18" charset="0"/>
              </a:rPr>
              <a:t>y</a:t>
            </a:r>
            <a:r>
              <a:rPr lang="en-US" altLang="en-US" dirty="0"/>
              <a:t>-axis and the other to the </a:t>
            </a:r>
            <a:r>
              <a:rPr lang="en-US" altLang="en-US" i="1" dirty="0">
                <a:latin typeface="Times New Roman" panose="02020603050405020304" pitchFamily="18" charset="0"/>
              </a:rPr>
              <a:t>x</a:t>
            </a:r>
            <a:r>
              <a:rPr lang="en-US" altLang="en-US" dirty="0"/>
              <a:t>-axis.</a:t>
            </a:r>
          </a:p>
          <a:p>
            <a:pPr eaLnBrk="1" hangingPunct="1"/>
            <a:endParaRPr lang="en-US" altLang="en-US" dirty="0"/>
          </a:p>
          <a:p>
            <a:pPr eaLnBrk="1" hangingPunct="1"/>
            <a:r>
              <a:rPr lang="en-US" altLang="en-US" dirty="0"/>
              <a:t>Be sure to label the axes clearly, and indicate the scales of the axes with numbers.</a:t>
            </a:r>
          </a:p>
          <a:p>
            <a:pPr eaLnBrk="1" hangingPunct="1"/>
            <a:endParaRPr lang="en-US" altLang="en-US" dirty="0"/>
          </a:p>
          <a:p>
            <a:pPr eaLnBrk="1" hangingPunct="1"/>
            <a:r>
              <a:rPr lang="en-US" altLang="en-US" dirty="0"/>
              <a:t>Each variable has units, and these should appear with the display—usually near each axis.</a:t>
            </a:r>
          </a:p>
        </p:txBody>
      </p:sp>
    </p:spTree>
    <p:extLst>
      <p:ext uri="{BB962C8B-B14F-4D97-AF65-F5344CB8AC3E}">
        <p14:creationId xmlns:p14="http://schemas.microsoft.com/office/powerpoint/2010/main" val="2900559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4.2  </a:t>
            </a:r>
            <a:r>
              <a:rPr lang="en-US" dirty="0"/>
              <a:t>Assigning Roles to </a:t>
            </a:r>
            <a:br>
              <a:rPr lang="en-US" dirty="0"/>
            </a:br>
            <a:r>
              <a:rPr lang="en-US" dirty="0"/>
              <a:t>Variables in Scatterplots </a:t>
            </a:r>
            <a:br>
              <a:rPr lang="en-US" dirty="0"/>
            </a:br>
            <a:r>
              <a:rPr lang="en-US" dirty="0"/>
              <a:t>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12</a:t>
            </a:fld>
            <a:endParaRPr lang="en-GB" dirty="0"/>
          </a:p>
        </p:txBody>
      </p:sp>
      <p:sp>
        <p:nvSpPr>
          <p:cNvPr id="5" name="Text Box 7">
            <a:extLst>
              <a:ext uri="{FF2B5EF4-FFF2-40B4-BE49-F238E27FC236}">
                <a16:creationId xmlns:a16="http://schemas.microsoft.com/office/drawing/2014/main" id="{2A5368CE-200B-574B-AA93-C2E186266220}"/>
              </a:ext>
            </a:extLst>
          </p:cNvPr>
          <p:cNvSpPr txBox="1">
            <a:spLocks noChangeArrowheads="1"/>
          </p:cNvSpPr>
          <p:nvPr/>
        </p:nvSpPr>
        <p:spPr bwMode="auto">
          <a:xfrm>
            <a:off x="495300" y="1539875"/>
            <a:ext cx="7770876"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Each point is placed on a scatterplot at a position that corresponds to values of the two variables. </a:t>
            </a:r>
          </a:p>
          <a:p>
            <a:pPr eaLnBrk="1" hangingPunct="1"/>
            <a:endParaRPr lang="en-US" altLang="en-US" dirty="0"/>
          </a:p>
          <a:p>
            <a:pPr eaLnBrk="1" hangingPunct="1"/>
            <a:r>
              <a:rPr lang="en-US" altLang="en-US" dirty="0"/>
              <a:t>The point’s horizontal location is specified by its </a:t>
            </a:r>
            <a:r>
              <a:rPr lang="en-US" altLang="en-US" i="1" dirty="0">
                <a:latin typeface="Times New Roman" panose="02020603050405020304" pitchFamily="18" charset="0"/>
              </a:rPr>
              <a:t>x</a:t>
            </a:r>
            <a:r>
              <a:rPr lang="en-US" altLang="en-US" dirty="0"/>
              <a:t>-value, and its vertical location is specified by its </a:t>
            </a:r>
            <a:r>
              <a:rPr lang="en-US" altLang="en-US" i="1" dirty="0">
                <a:latin typeface="Times New Roman" panose="02020603050405020304" pitchFamily="18" charset="0"/>
              </a:rPr>
              <a:t>y</a:t>
            </a:r>
            <a:r>
              <a:rPr lang="en-US" altLang="en-US" b="1" dirty="0"/>
              <a:t>-</a:t>
            </a:r>
            <a:r>
              <a:rPr lang="en-US" altLang="en-US" dirty="0"/>
              <a:t>value variable.</a:t>
            </a:r>
          </a:p>
          <a:p>
            <a:pPr eaLnBrk="1" hangingPunct="1"/>
            <a:endParaRPr lang="en-US" altLang="en-US" dirty="0"/>
          </a:p>
          <a:p>
            <a:pPr eaLnBrk="1" hangingPunct="1"/>
            <a:r>
              <a:rPr lang="en-US" altLang="en-US" dirty="0"/>
              <a:t>Together, these variables are known as </a:t>
            </a:r>
            <a:r>
              <a:rPr lang="en-US" altLang="en-US" i="1" dirty="0">
                <a:solidFill>
                  <a:schemeClr val="tx2"/>
                </a:solidFill>
              </a:rPr>
              <a:t>coordinates</a:t>
            </a:r>
            <a:r>
              <a:rPr lang="en-US" altLang="en-US" i="1" dirty="0"/>
              <a:t> </a:t>
            </a:r>
            <a:r>
              <a:rPr lang="en-US" altLang="en-US" dirty="0"/>
              <a:t>and written (</a:t>
            </a:r>
            <a:r>
              <a:rPr lang="en-US" altLang="en-US" i="1" dirty="0">
                <a:latin typeface="Times New Roman" panose="02020603050405020304" pitchFamily="18" charset="0"/>
              </a:rPr>
              <a:t>x</a:t>
            </a:r>
            <a:r>
              <a:rPr lang="en-US" altLang="en-US" dirty="0"/>
              <a:t>, </a:t>
            </a:r>
            <a:r>
              <a:rPr lang="en-US" altLang="en-US" i="1" dirty="0">
                <a:latin typeface="Times New Roman" panose="02020603050405020304" pitchFamily="18" charset="0"/>
              </a:rPr>
              <a:t>y</a:t>
            </a:r>
            <a:r>
              <a:rPr lang="en-US" altLang="en-US" dirty="0"/>
              <a:t>).</a:t>
            </a:r>
          </a:p>
        </p:txBody>
      </p:sp>
    </p:spTree>
    <p:extLst>
      <p:ext uri="{BB962C8B-B14F-4D97-AF65-F5344CB8AC3E}">
        <p14:creationId xmlns:p14="http://schemas.microsoft.com/office/powerpoint/2010/main" val="2504005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4.2  </a:t>
            </a:r>
            <a:r>
              <a:rPr lang="en-US" dirty="0"/>
              <a:t>Assigning Roles to </a:t>
            </a:r>
            <a:br>
              <a:rPr lang="en-US" dirty="0"/>
            </a:br>
            <a:r>
              <a:rPr lang="en-US" dirty="0"/>
              <a:t>Variables in Scatterplots </a:t>
            </a:r>
            <a:br>
              <a:rPr lang="en-US" dirty="0"/>
            </a:br>
            <a:r>
              <a:rPr lang="en-US" dirty="0"/>
              <a:t>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13</a:t>
            </a:fld>
            <a:endParaRPr lang="en-GB" dirty="0"/>
          </a:p>
        </p:txBody>
      </p:sp>
      <p:sp>
        <p:nvSpPr>
          <p:cNvPr id="7" name="Text Box 7">
            <a:extLst>
              <a:ext uri="{FF2B5EF4-FFF2-40B4-BE49-F238E27FC236}">
                <a16:creationId xmlns:a16="http://schemas.microsoft.com/office/drawing/2014/main" id="{A2B933A3-0A13-C14D-9B16-4255E5892B90}"/>
              </a:ext>
            </a:extLst>
          </p:cNvPr>
          <p:cNvSpPr txBox="1">
            <a:spLocks noChangeArrowheads="1"/>
          </p:cNvSpPr>
          <p:nvPr/>
        </p:nvSpPr>
        <p:spPr bwMode="auto">
          <a:xfrm>
            <a:off x="495300" y="1539875"/>
            <a:ext cx="778306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One variable plays the role of the </a:t>
            </a:r>
            <a:r>
              <a:rPr lang="en-US" altLang="en-US" i="1" dirty="0">
                <a:solidFill>
                  <a:schemeClr val="tx2"/>
                </a:solidFill>
              </a:rPr>
              <a:t>explanatory</a:t>
            </a:r>
            <a:r>
              <a:rPr lang="en-US" altLang="en-US" b="1" dirty="0"/>
              <a:t> </a:t>
            </a:r>
            <a:r>
              <a:rPr lang="en-US" altLang="en-US" dirty="0"/>
              <a:t>or </a:t>
            </a:r>
            <a:r>
              <a:rPr lang="en-US" altLang="en-US" i="1" dirty="0">
                <a:solidFill>
                  <a:schemeClr val="tx2"/>
                </a:solidFill>
              </a:rPr>
              <a:t>predictor variable</a:t>
            </a:r>
            <a:r>
              <a:rPr lang="en-US" altLang="en-US" dirty="0"/>
              <a:t>, while the other takes on the role of the </a:t>
            </a:r>
            <a:r>
              <a:rPr lang="en-US" altLang="en-US" i="1" dirty="0">
                <a:solidFill>
                  <a:schemeClr val="tx2"/>
                </a:solidFill>
              </a:rPr>
              <a:t>response variable</a:t>
            </a:r>
            <a:r>
              <a:rPr lang="en-US" altLang="en-US" dirty="0"/>
              <a:t>.</a:t>
            </a:r>
          </a:p>
          <a:p>
            <a:pPr eaLnBrk="1" hangingPunct="1"/>
            <a:endParaRPr lang="en-US" altLang="en-US" dirty="0"/>
          </a:p>
          <a:p>
            <a:pPr eaLnBrk="1" hangingPunct="1"/>
            <a:r>
              <a:rPr lang="en-US" altLang="en-US" dirty="0"/>
              <a:t>We place the explanatory variable on the </a:t>
            </a:r>
            <a:r>
              <a:rPr lang="en-US" altLang="en-US" i="1" dirty="0">
                <a:latin typeface="Times New Roman" panose="02020603050405020304" pitchFamily="18" charset="0"/>
              </a:rPr>
              <a:t>x</a:t>
            </a:r>
            <a:r>
              <a:rPr lang="en-US" altLang="en-US" dirty="0"/>
              <a:t>-axis and the response variable on the </a:t>
            </a:r>
            <a:r>
              <a:rPr lang="en-US" altLang="en-US" i="1" dirty="0">
                <a:latin typeface="Times New Roman" panose="02020603050405020304" pitchFamily="18" charset="0"/>
              </a:rPr>
              <a:t>y</a:t>
            </a:r>
            <a:r>
              <a:rPr lang="en-US" altLang="en-US" dirty="0"/>
              <a:t>-axis.</a:t>
            </a:r>
          </a:p>
          <a:p>
            <a:pPr eaLnBrk="1" hangingPunct="1"/>
            <a:endParaRPr lang="en-US" altLang="en-US" dirty="0"/>
          </a:p>
          <a:p>
            <a:pPr eaLnBrk="1" hangingPunct="1"/>
            <a:r>
              <a:rPr lang="en-US" altLang="en-US" dirty="0"/>
              <a:t>The </a:t>
            </a:r>
            <a:r>
              <a:rPr lang="en-US" altLang="en-US" i="1" dirty="0">
                <a:latin typeface="Times New Roman" panose="02020603050405020304" pitchFamily="18" charset="0"/>
              </a:rPr>
              <a:t>x</a:t>
            </a:r>
            <a:r>
              <a:rPr lang="en-US" altLang="en-US" dirty="0"/>
              <a:t>- and </a:t>
            </a:r>
            <a:r>
              <a:rPr lang="en-US" altLang="en-US" i="1" dirty="0">
                <a:latin typeface="Times New Roman" panose="02020603050405020304" pitchFamily="18" charset="0"/>
              </a:rPr>
              <a:t>y</a:t>
            </a:r>
            <a:r>
              <a:rPr lang="en-US" altLang="en-US" dirty="0"/>
              <a:t>-variables are sometimes referred to as the </a:t>
            </a:r>
            <a:r>
              <a:rPr lang="en-US" altLang="en-US" i="1" dirty="0">
                <a:solidFill>
                  <a:schemeClr val="tx2"/>
                </a:solidFill>
              </a:rPr>
              <a:t>independent</a:t>
            </a:r>
            <a:r>
              <a:rPr lang="en-US" altLang="en-US" b="1" dirty="0">
                <a:solidFill>
                  <a:schemeClr val="tx2"/>
                </a:solidFill>
              </a:rPr>
              <a:t> </a:t>
            </a:r>
            <a:r>
              <a:rPr lang="en-US" altLang="en-US" dirty="0"/>
              <a:t>and </a:t>
            </a:r>
            <a:r>
              <a:rPr lang="en-US" altLang="en-US" i="1" dirty="0">
                <a:solidFill>
                  <a:schemeClr val="tx2"/>
                </a:solidFill>
              </a:rPr>
              <a:t>dependent</a:t>
            </a:r>
            <a:r>
              <a:rPr lang="en-US" altLang="en-US" b="1" dirty="0">
                <a:solidFill>
                  <a:schemeClr val="tx2"/>
                </a:solidFill>
              </a:rPr>
              <a:t> </a:t>
            </a:r>
            <a:r>
              <a:rPr lang="en-US" altLang="en-US" dirty="0"/>
              <a:t>variables, respectively.</a:t>
            </a:r>
          </a:p>
        </p:txBody>
      </p:sp>
    </p:spTree>
    <p:extLst>
      <p:ext uri="{BB962C8B-B14F-4D97-AF65-F5344CB8AC3E}">
        <p14:creationId xmlns:p14="http://schemas.microsoft.com/office/powerpoint/2010/main" val="3476358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4.2  </a:t>
            </a:r>
            <a:r>
              <a:rPr lang="en-US" dirty="0"/>
              <a:t>Assigning Roles to </a:t>
            </a:r>
            <a:br>
              <a:rPr lang="en-US" dirty="0"/>
            </a:br>
            <a:r>
              <a:rPr lang="en-US" dirty="0"/>
              <a:t>Variables in Scatterplots </a:t>
            </a:r>
            <a:br>
              <a:rPr lang="en-US" dirty="0"/>
            </a:br>
            <a:r>
              <a:rPr lang="en-US" dirty="0"/>
              <a:t>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14</a:t>
            </a:fld>
            <a:endParaRPr lang="en-GB" dirty="0"/>
          </a:p>
        </p:txBody>
      </p:sp>
      <p:sp>
        <p:nvSpPr>
          <p:cNvPr id="7" name="Text Box 7">
            <a:extLst>
              <a:ext uri="{FF2B5EF4-FFF2-40B4-BE49-F238E27FC236}">
                <a16:creationId xmlns:a16="http://schemas.microsoft.com/office/drawing/2014/main" id="{A2B933A3-0A13-C14D-9B16-4255E5892B90}"/>
              </a:ext>
            </a:extLst>
          </p:cNvPr>
          <p:cNvSpPr txBox="1">
            <a:spLocks noChangeArrowheads="1"/>
          </p:cNvSpPr>
          <p:nvPr/>
        </p:nvSpPr>
        <p:spPr bwMode="auto">
          <a:xfrm>
            <a:off x="495300" y="1539875"/>
            <a:ext cx="778306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One variable plays the role of the </a:t>
            </a:r>
            <a:r>
              <a:rPr lang="en-US" altLang="en-US" i="1" dirty="0">
                <a:solidFill>
                  <a:schemeClr val="tx2"/>
                </a:solidFill>
              </a:rPr>
              <a:t>explanatory</a:t>
            </a:r>
            <a:r>
              <a:rPr lang="en-US" altLang="en-US" b="1" dirty="0"/>
              <a:t> </a:t>
            </a:r>
            <a:r>
              <a:rPr lang="en-US" altLang="en-US" dirty="0"/>
              <a:t>or </a:t>
            </a:r>
            <a:r>
              <a:rPr lang="en-US" altLang="en-US" i="1" dirty="0">
                <a:solidFill>
                  <a:schemeClr val="tx2"/>
                </a:solidFill>
              </a:rPr>
              <a:t>predictor variable</a:t>
            </a:r>
            <a:r>
              <a:rPr lang="en-US" altLang="en-US" dirty="0"/>
              <a:t>, while the other takes on the role of the </a:t>
            </a:r>
            <a:r>
              <a:rPr lang="en-US" altLang="en-US" i="1" dirty="0">
                <a:solidFill>
                  <a:schemeClr val="tx2"/>
                </a:solidFill>
              </a:rPr>
              <a:t>response variable</a:t>
            </a:r>
            <a:r>
              <a:rPr lang="en-US" altLang="en-US" dirty="0"/>
              <a:t>.</a:t>
            </a:r>
          </a:p>
          <a:p>
            <a:pPr eaLnBrk="1" hangingPunct="1"/>
            <a:endParaRPr lang="en-US" altLang="en-US" dirty="0"/>
          </a:p>
          <a:p>
            <a:pPr eaLnBrk="1" hangingPunct="1"/>
            <a:r>
              <a:rPr lang="en-US" altLang="en-US" dirty="0"/>
              <a:t>We place the explanatory variable on the </a:t>
            </a:r>
            <a:r>
              <a:rPr lang="en-US" altLang="en-US" i="1" dirty="0">
                <a:latin typeface="Times New Roman" panose="02020603050405020304" pitchFamily="18" charset="0"/>
              </a:rPr>
              <a:t>x</a:t>
            </a:r>
            <a:r>
              <a:rPr lang="en-US" altLang="en-US" dirty="0"/>
              <a:t>-axis and the response variable on the </a:t>
            </a:r>
            <a:r>
              <a:rPr lang="en-US" altLang="en-US" i="1" dirty="0">
                <a:latin typeface="Times New Roman" panose="02020603050405020304" pitchFamily="18" charset="0"/>
              </a:rPr>
              <a:t>y</a:t>
            </a:r>
            <a:r>
              <a:rPr lang="en-US" altLang="en-US" dirty="0"/>
              <a:t>-axis.</a:t>
            </a:r>
          </a:p>
          <a:p>
            <a:pPr eaLnBrk="1" hangingPunct="1"/>
            <a:endParaRPr lang="en-US" altLang="en-US" dirty="0"/>
          </a:p>
          <a:p>
            <a:pPr eaLnBrk="1" hangingPunct="1"/>
            <a:r>
              <a:rPr lang="en-US" altLang="en-US" dirty="0"/>
              <a:t>The </a:t>
            </a:r>
            <a:r>
              <a:rPr lang="en-US" altLang="en-US" i="1" dirty="0">
                <a:latin typeface="Times New Roman" panose="02020603050405020304" pitchFamily="18" charset="0"/>
              </a:rPr>
              <a:t>x</a:t>
            </a:r>
            <a:r>
              <a:rPr lang="en-US" altLang="en-US" dirty="0"/>
              <a:t>- and </a:t>
            </a:r>
            <a:r>
              <a:rPr lang="en-US" altLang="en-US" i="1" dirty="0">
                <a:latin typeface="Times New Roman" panose="02020603050405020304" pitchFamily="18" charset="0"/>
              </a:rPr>
              <a:t>y</a:t>
            </a:r>
            <a:r>
              <a:rPr lang="en-US" altLang="en-US" dirty="0"/>
              <a:t>-variables are sometimes referred to as the </a:t>
            </a:r>
            <a:r>
              <a:rPr lang="en-US" altLang="en-US" i="1" dirty="0">
                <a:solidFill>
                  <a:schemeClr val="tx2"/>
                </a:solidFill>
              </a:rPr>
              <a:t>independent</a:t>
            </a:r>
            <a:r>
              <a:rPr lang="en-US" altLang="en-US" b="1" dirty="0">
                <a:solidFill>
                  <a:schemeClr val="tx2"/>
                </a:solidFill>
              </a:rPr>
              <a:t> </a:t>
            </a:r>
            <a:r>
              <a:rPr lang="en-US" altLang="en-US" dirty="0"/>
              <a:t>and </a:t>
            </a:r>
            <a:r>
              <a:rPr lang="en-US" altLang="en-US" i="1" dirty="0">
                <a:solidFill>
                  <a:schemeClr val="tx2"/>
                </a:solidFill>
              </a:rPr>
              <a:t>dependent</a:t>
            </a:r>
            <a:r>
              <a:rPr lang="en-US" altLang="en-US" b="1" dirty="0">
                <a:solidFill>
                  <a:schemeClr val="tx2"/>
                </a:solidFill>
              </a:rPr>
              <a:t> </a:t>
            </a:r>
            <a:r>
              <a:rPr lang="en-US" altLang="en-US" dirty="0"/>
              <a:t>variables, respectively.</a:t>
            </a:r>
          </a:p>
        </p:txBody>
      </p:sp>
    </p:spTree>
    <p:extLst>
      <p:ext uri="{BB962C8B-B14F-4D97-AF65-F5344CB8AC3E}">
        <p14:creationId xmlns:p14="http://schemas.microsoft.com/office/powerpoint/2010/main" val="1070612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4.2  </a:t>
            </a:r>
            <a:r>
              <a:rPr lang="en-US" dirty="0"/>
              <a:t>Assigning Roles to </a:t>
            </a:r>
            <a:br>
              <a:rPr lang="en-US" dirty="0"/>
            </a:br>
            <a:r>
              <a:rPr lang="en-US" dirty="0"/>
              <a:t>Variables in Scatterplots </a:t>
            </a:r>
            <a:br>
              <a:rPr lang="en-US" dirty="0"/>
            </a:br>
            <a:r>
              <a:rPr lang="en-US" dirty="0"/>
              <a:t>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15</a:t>
            </a:fld>
            <a:endParaRPr lang="en-GB" dirty="0"/>
          </a:p>
        </p:txBody>
      </p:sp>
      <p:sp>
        <p:nvSpPr>
          <p:cNvPr id="5" name="Text Box 7">
            <a:extLst>
              <a:ext uri="{FF2B5EF4-FFF2-40B4-BE49-F238E27FC236}">
                <a16:creationId xmlns:a16="http://schemas.microsoft.com/office/drawing/2014/main" id="{EE48B6F2-267C-9C43-B5E1-1B1A67550CB3}"/>
              </a:ext>
            </a:extLst>
          </p:cNvPr>
          <p:cNvSpPr txBox="1">
            <a:spLocks noChangeArrowheads="1"/>
          </p:cNvSpPr>
          <p:nvPr/>
        </p:nvSpPr>
        <p:spPr bwMode="auto">
          <a:xfrm>
            <a:off x="422148" y="1535906"/>
            <a:ext cx="496252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i="1" dirty="0">
                <a:solidFill>
                  <a:schemeClr val="accent2"/>
                </a:solidFill>
              </a:rPr>
              <a:t>Example</a:t>
            </a:r>
            <a:r>
              <a:rPr lang="en-US" altLang="en-US" b="1" dirty="0">
                <a:solidFill>
                  <a:schemeClr val="accent2"/>
                </a:solidFill>
              </a:rPr>
              <a:t>:</a:t>
            </a:r>
            <a:r>
              <a:rPr lang="en-US" altLang="en-US" dirty="0">
                <a:solidFill>
                  <a:schemeClr val="accent2"/>
                </a:solidFill>
              </a:rPr>
              <a:t> </a:t>
            </a:r>
            <a:r>
              <a:rPr lang="en-US" altLang="en-US" b="1" dirty="0">
                <a:solidFill>
                  <a:schemeClr val="accent2"/>
                </a:solidFill>
              </a:rPr>
              <a:t>Age of Cyclists</a:t>
            </a:r>
            <a:endParaRPr lang="en-US" altLang="en-US" dirty="0">
              <a:solidFill>
                <a:schemeClr val="accent2"/>
              </a:solidFill>
            </a:endParaRPr>
          </a:p>
          <a:p>
            <a:pPr eaLnBrk="1" hangingPunct="1"/>
            <a:endParaRPr lang="en-US" altLang="en-US" dirty="0"/>
          </a:p>
          <a:p>
            <a:pPr eaLnBrk="1" hangingPunct="1"/>
            <a:r>
              <a:rPr lang="en-US" altLang="en-US" dirty="0"/>
              <a:t>When examining the ages of victims in cycle/car accidents, why does it make sense to plot </a:t>
            </a:r>
            <a:r>
              <a:rPr lang="en-US" altLang="en-US" i="1" dirty="0"/>
              <a:t>year</a:t>
            </a:r>
            <a:r>
              <a:rPr lang="en-US" altLang="en-US" dirty="0"/>
              <a:t> on the </a:t>
            </a:r>
            <a:r>
              <a:rPr lang="en-US" altLang="en-US" i="1" dirty="0"/>
              <a:t>x</a:t>
            </a:r>
            <a:r>
              <a:rPr lang="en-US" altLang="en-US" dirty="0"/>
              <a:t>-axis and </a:t>
            </a:r>
            <a:r>
              <a:rPr lang="en-US" altLang="en-US" i="1" dirty="0"/>
              <a:t>mean age </a:t>
            </a:r>
            <a:r>
              <a:rPr lang="en-US" altLang="en-US" dirty="0"/>
              <a:t>on the </a:t>
            </a:r>
            <a:r>
              <a:rPr lang="en-US" altLang="en-US" i="1" dirty="0"/>
              <a:t>y</a:t>
            </a:r>
            <a:r>
              <a:rPr lang="en-US" altLang="en-US" dirty="0"/>
              <a:t>-axis?</a:t>
            </a:r>
          </a:p>
          <a:p>
            <a:pPr eaLnBrk="1" hangingPunct="1"/>
            <a:endParaRPr lang="en-US" altLang="en-US" dirty="0"/>
          </a:p>
          <a:p>
            <a:pPr eaLnBrk="1" hangingPunct="1"/>
            <a:endParaRPr lang="en-US" altLang="en-US" dirty="0"/>
          </a:p>
          <a:p>
            <a:pPr eaLnBrk="1" hangingPunct="1"/>
            <a:endParaRPr lang="en-US" altLang="en-US" dirty="0"/>
          </a:p>
        </p:txBody>
      </p:sp>
      <p:pic>
        <p:nvPicPr>
          <p:cNvPr id="6" name="Picture 5">
            <a:extLst>
              <a:ext uri="{FF2B5EF4-FFF2-40B4-BE49-F238E27FC236}">
                <a16:creationId xmlns:a16="http://schemas.microsoft.com/office/drawing/2014/main" id="{8812BF2D-271D-6944-A58A-F97DCFC4F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810" y="620712"/>
            <a:ext cx="2197100" cy="5994400"/>
          </a:xfrm>
          <a:prstGeom prst="rect">
            <a:avLst/>
          </a:prstGeom>
        </p:spPr>
      </p:pic>
    </p:spTree>
    <p:extLst>
      <p:ext uri="{BB962C8B-B14F-4D97-AF65-F5344CB8AC3E}">
        <p14:creationId xmlns:p14="http://schemas.microsoft.com/office/powerpoint/2010/main" val="977999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4.2  </a:t>
            </a:r>
            <a:r>
              <a:rPr lang="en-US" dirty="0"/>
              <a:t>Assigning Roles to </a:t>
            </a:r>
            <a:br>
              <a:rPr lang="en-US" dirty="0"/>
            </a:br>
            <a:r>
              <a:rPr lang="en-US" dirty="0"/>
              <a:t>Variables in Scatterplots </a:t>
            </a:r>
            <a:br>
              <a:rPr lang="en-US" dirty="0"/>
            </a:br>
            <a:r>
              <a:rPr lang="en-US" dirty="0"/>
              <a:t>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16</a:t>
            </a:fld>
            <a:endParaRPr lang="en-GB" dirty="0"/>
          </a:p>
        </p:txBody>
      </p:sp>
      <p:sp>
        <p:nvSpPr>
          <p:cNvPr id="5" name="Text Box 7">
            <a:extLst>
              <a:ext uri="{FF2B5EF4-FFF2-40B4-BE49-F238E27FC236}">
                <a16:creationId xmlns:a16="http://schemas.microsoft.com/office/drawing/2014/main" id="{EE48B6F2-267C-9C43-B5E1-1B1A67550CB3}"/>
              </a:ext>
            </a:extLst>
          </p:cNvPr>
          <p:cNvSpPr txBox="1">
            <a:spLocks noChangeArrowheads="1"/>
          </p:cNvSpPr>
          <p:nvPr/>
        </p:nvSpPr>
        <p:spPr bwMode="auto">
          <a:xfrm>
            <a:off x="422148" y="1535906"/>
            <a:ext cx="49625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i="1" dirty="0">
                <a:solidFill>
                  <a:schemeClr val="accent2"/>
                </a:solidFill>
              </a:rPr>
              <a:t>Example</a:t>
            </a:r>
            <a:r>
              <a:rPr lang="en-US" altLang="en-US" b="1" dirty="0">
                <a:solidFill>
                  <a:schemeClr val="accent2"/>
                </a:solidFill>
              </a:rPr>
              <a:t>:</a:t>
            </a:r>
            <a:r>
              <a:rPr lang="en-US" altLang="en-US" dirty="0">
                <a:solidFill>
                  <a:schemeClr val="accent2"/>
                </a:solidFill>
              </a:rPr>
              <a:t> </a:t>
            </a:r>
            <a:r>
              <a:rPr lang="en-US" altLang="en-US" b="1" dirty="0">
                <a:solidFill>
                  <a:schemeClr val="accent2"/>
                </a:solidFill>
              </a:rPr>
              <a:t>Age of Cyclists</a:t>
            </a:r>
            <a:endParaRPr lang="en-US" altLang="en-US" dirty="0">
              <a:solidFill>
                <a:schemeClr val="accent2"/>
              </a:solidFill>
            </a:endParaRPr>
          </a:p>
          <a:p>
            <a:pPr eaLnBrk="1" hangingPunct="1"/>
            <a:endParaRPr lang="en-US" altLang="en-US" dirty="0"/>
          </a:p>
          <a:p>
            <a:r>
              <a:rPr lang="en-US" dirty="0"/>
              <a:t>To see how the age of accident victims might change over time, the year is the basis for prediction and the mean age of victims is the variable that is predicted.</a:t>
            </a:r>
          </a:p>
          <a:p>
            <a:pPr eaLnBrk="1" hangingPunct="1"/>
            <a:endParaRPr lang="en-US" altLang="en-US" dirty="0"/>
          </a:p>
          <a:p>
            <a:pPr eaLnBrk="1" hangingPunct="1"/>
            <a:endParaRPr lang="en-US" altLang="en-US" dirty="0"/>
          </a:p>
          <a:p>
            <a:pPr eaLnBrk="1" hangingPunct="1"/>
            <a:endParaRPr lang="en-US" altLang="en-US" dirty="0"/>
          </a:p>
        </p:txBody>
      </p:sp>
      <p:pic>
        <p:nvPicPr>
          <p:cNvPr id="6" name="Picture 5">
            <a:extLst>
              <a:ext uri="{FF2B5EF4-FFF2-40B4-BE49-F238E27FC236}">
                <a16:creationId xmlns:a16="http://schemas.microsoft.com/office/drawing/2014/main" id="{8812BF2D-271D-6944-A58A-F97DCFC4F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810" y="620712"/>
            <a:ext cx="2197100" cy="5994400"/>
          </a:xfrm>
          <a:prstGeom prst="rect">
            <a:avLst/>
          </a:prstGeom>
        </p:spPr>
      </p:pic>
    </p:spTree>
    <p:extLst>
      <p:ext uri="{BB962C8B-B14F-4D97-AF65-F5344CB8AC3E}">
        <p14:creationId xmlns:p14="http://schemas.microsoft.com/office/powerpoint/2010/main" val="2601274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4.3  </a:t>
            </a:r>
            <a:r>
              <a:rPr lang="en-US" dirty="0"/>
              <a:t>Understanding Correlation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17</a:t>
            </a:fld>
            <a:endParaRPr lang="en-GB" dirty="0"/>
          </a:p>
        </p:txBody>
      </p:sp>
      <p:sp>
        <p:nvSpPr>
          <p:cNvPr id="7" name="Text Box 7">
            <a:extLst>
              <a:ext uri="{FF2B5EF4-FFF2-40B4-BE49-F238E27FC236}">
                <a16:creationId xmlns:a16="http://schemas.microsoft.com/office/drawing/2014/main" id="{699B318B-FFB9-C844-B20F-673169FC464A}"/>
              </a:ext>
            </a:extLst>
          </p:cNvPr>
          <p:cNvSpPr txBox="1">
            <a:spLocks noChangeArrowheads="1"/>
          </p:cNvSpPr>
          <p:nvPr/>
        </p:nvSpPr>
        <p:spPr bwMode="auto">
          <a:xfrm>
            <a:off x="495300" y="1066800"/>
            <a:ext cx="8002465"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dirty="0"/>
              <a:t>When two quantitative variables have a linear association, a measure of “how strong is the association” is needed.</a:t>
            </a:r>
          </a:p>
          <a:p>
            <a:pPr eaLnBrk="1" hangingPunct="1"/>
            <a:endParaRPr lang="en-US" altLang="en-US" sz="1400" dirty="0"/>
          </a:p>
          <a:p>
            <a:pPr eaLnBrk="1" hangingPunct="1"/>
            <a:r>
              <a:rPr lang="en-US" altLang="en-US" sz="2000" dirty="0"/>
              <a:t>This measure should not depend on units for the variable, so standardized values are used.  </a:t>
            </a:r>
          </a:p>
          <a:p>
            <a:pPr eaLnBrk="1" hangingPunct="1"/>
            <a:endParaRPr lang="en-US" altLang="en-US" sz="1400" dirty="0"/>
          </a:p>
          <a:p>
            <a:pPr eaLnBrk="1" hangingPunct="1"/>
            <a:r>
              <a:rPr lang="en-US" altLang="en-US" sz="2000" dirty="0"/>
              <a:t>Since </a:t>
            </a:r>
            <a:r>
              <a:rPr lang="en-US" altLang="en-US" sz="2000" i="1" dirty="0"/>
              <a:t>x</a:t>
            </a:r>
            <a:r>
              <a:rPr lang="en-US" altLang="en-US" sz="2000" dirty="0"/>
              <a:t>’s and </a:t>
            </a:r>
            <a:r>
              <a:rPr lang="en-US" altLang="en-US" sz="2000" i="1" dirty="0"/>
              <a:t>y</a:t>
            </a:r>
            <a:r>
              <a:rPr lang="en-US" altLang="en-US" sz="2000" dirty="0"/>
              <a:t>’s are paired, multiply each standardized value of </a:t>
            </a:r>
            <a:r>
              <a:rPr lang="en-US" altLang="en-US" sz="2000" i="1" dirty="0"/>
              <a:t>x</a:t>
            </a:r>
            <a:r>
              <a:rPr lang="en-US" altLang="en-US" sz="2000" dirty="0"/>
              <a:t> by the standardized value it is paired with and add up those </a:t>
            </a:r>
            <a:r>
              <a:rPr lang="en-US" altLang="en-US" sz="2000" i="1" dirty="0" err="1"/>
              <a:t>crossproducts</a:t>
            </a:r>
            <a:r>
              <a:rPr lang="en-US" altLang="en-US" sz="2000" dirty="0"/>
              <a:t>.  Divide by </a:t>
            </a:r>
            <a:r>
              <a:rPr lang="en-US" altLang="en-US" sz="2000" i="1" dirty="0"/>
              <a:t>n </a:t>
            </a:r>
            <a:r>
              <a:rPr lang="en-US" altLang="en-US" sz="2000" dirty="0"/>
              <a:t>-1.</a:t>
            </a:r>
          </a:p>
          <a:p>
            <a:pPr eaLnBrk="1" hangingPunct="1"/>
            <a:endParaRPr lang="en-US" altLang="en-US" sz="1400" dirty="0"/>
          </a:p>
          <a:p>
            <a:pPr eaLnBrk="1" hangingPunct="1"/>
            <a:r>
              <a:rPr lang="en-US" altLang="en-US" sz="2000" dirty="0"/>
              <a:t>The ratio of the sum of the product </a:t>
            </a:r>
            <a:r>
              <a:rPr lang="en-US" altLang="en-US" sz="2000" i="1" dirty="0" err="1">
                <a:latin typeface="Times New Roman" panose="02020603050405020304" pitchFamily="18" charset="0"/>
              </a:rPr>
              <a:t>z</a:t>
            </a:r>
            <a:r>
              <a:rPr lang="en-US" altLang="en-US" sz="2000" i="1" baseline="-25000" dirty="0" err="1">
                <a:latin typeface="Times New Roman" panose="02020603050405020304" pitchFamily="18" charset="0"/>
              </a:rPr>
              <a:t>x</a:t>
            </a:r>
            <a:r>
              <a:rPr lang="en-US" altLang="en-US" sz="2000" i="1" dirty="0" err="1">
                <a:latin typeface="Times New Roman" panose="02020603050405020304" pitchFamily="18" charset="0"/>
              </a:rPr>
              <a:t>z</a:t>
            </a:r>
            <a:r>
              <a:rPr lang="en-US" altLang="en-US" sz="2000" i="1" baseline="-25000" dirty="0" err="1">
                <a:latin typeface="Times New Roman" panose="02020603050405020304" pitchFamily="18" charset="0"/>
              </a:rPr>
              <a:t>y</a:t>
            </a:r>
            <a:r>
              <a:rPr lang="en-US" altLang="en-US" sz="2000" dirty="0"/>
              <a:t> for every point in the scatterplot to </a:t>
            </a:r>
            <a:r>
              <a:rPr lang="en-US" altLang="en-US" sz="2000" i="1" dirty="0">
                <a:latin typeface="Times New Roman" panose="02020603050405020304" pitchFamily="18" charset="0"/>
              </a:rPr>
              <a:t>n</a:t>
            </a:r>
            <a:r>
              <a:rPr lang="en-US" altLang="en-US" sz="2000" dirty="0"/>
              <a:t> – 1</a:t>
            </a:r>
          </a:p>
          <a:p>
            <a:pPr eaLnBrk="1" hangingPunct="1"/>
            <a:r>
              <a:rPr lang="en-US" altLang="en-US" sz="2000" dirty="0"/>
              <a:t>is called the </a:t>
            </a:r>
            <a:r>
              <a:rPr lang="en-US" altLang="en-US" sz="2000" i="1" dirty="0">
                <a:solidFill>
                  <a:schemeClr val="tx2"/>
                </a:solidFill>
              </a:rPr>
              <a:t>correlation coefficient</a:t>
            </a:r>
            <a:r>
              <a:rPr lang="en-US" altLang="en-US" sz="2000" dirty="0"/>
              <a:t>.</a:t>
            </a:r>
          </a:p>
        </p:txBody>
      </p:sp>
      <p:graphicFrame>
        <p:nvGraphicFramePr>
          <p:cNvPr id="8" name="Object 8">
            <a:extLst>
              <a:ext uri="{FF2B5EF4-FFF2-40B4-BE49-F238E27FC236}">
                <a16:creationId xmlns:a16="http://schemas.microsoft.com/office/drawing/2014/main" id="{AB11166B-A2A2-F741-A51B-D1A0A98527F8}"/>
              </a:ext>
            </a:extLst>
          </p:cNvPr>
          <p:cNvGraphicFramePr>
            <a:graphicFrameLocks noChangeAspect="1"/>
          </p:cNvGraphicFramePr>
          <p:nvPr/>
        </p:nvGraphicFramePr>
        <p:xfrm>
          <a:off x="5384800" y="4365625"/>
          <a:ext cx="3097213" cy="1649413"/>
        </p:xfrm>
        <a:graphic>
          <a:graphicData uri="http://schemas.openxmlformats.org/presentationml/2006/ole">
            <mc:AlternateContent xmlns:mc="http://schemas.openxmlformats.org/markup-compatibility/2006">
              <mc:Choice xmlns:v="urn:schemas-microsoft-com:vml" Requires="v">
                <p:oleObj spid="_x0000_s17417" name="Equation" r:id="rId3" imgW="17259300" imgH="9944100" progId="Equation.DSMT4">
                  <p:embed/>
                </p:oleObj>
              </mc:Choice>
              <mc:Fallback>
                <p:oleObj name="Equation" r:id="rId3" imgW="17259300" imgH="9944100" progId="Equation.DSMT4">
                  <p:embed/>
                  <p:pic>
                    <p:nvPicPr>
                      <p:cNvPr id="1026" name="Object 8">
                        <a:extLst>
                          <a:ext uri="{FF2B5EF4-FFF2-40B4-BE49-F238E27FC236}">
                            <a16:creationId xmlns:a16="http://schemas.microsoft.com/office/drawing/2014/main" id="{DF69DAAB-24A9-D249-98C4-C8E7F621FB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4800" y="4365625"/>
                        <a:ext cx="3097213" cy="1649413"/>
                      </a:xfrm>
                      <a:prstGeom prst="rect">
                        <a:avLst/>
                      </a:prstGeom>
                      <a:solidFill>
                        <a:schemeClr val="bg1"/>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561279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4.3  </a:t>
            </a:r>
            <a:r>
              <a:rPr lang="en-US" dirty="0"/>
              <a:t>Understanding Correlation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18</a:t>
            </a:fld>
            <a:endParaRPr lang="en-GB" dirty="0"/>
          </a:p>
        </p:txBody>
      </p:sp>
      <p:sp>
        <p:nvSpPr>
          <p:cNvPr id="6" name="Text Box 7">
            <a:extLst>
              <a:ext uri="{FF2B5EF4-FFF2-40B4-BE49-F238E27FC236}">
                <a16:creationId xmlns:a16="http://schemas.microsoft.com/office/drawing/2014/main" id="{0EE57B08-840A-5149-9CB2-97ECFD1DFC25}"/>
              </a:ext>
            </a:extLst>
          </p:cNvPr>
          <p:cNvSpPr txBox="1">
            <a:spLocks noChangeArrowheads="1"/>
          </p:cNvSpPr>
          <p:nvPr/>
        </p:nvSpPr>
        <p:spPr bwMode="auto">
          <a:xfrm>
            <a:off x="495300" y="1066800"/>
            <a:ext cx="883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chemeClr val="accent2"/>
                </a:solidFill>
              </a:rPr>
              <a:t>Correlation Conditions</a:t>
            </a:r>
          </a:p>
        </p:txBody>
      </p:sp>
      <p:sp>
        <p:nvSpPr>
          <p:cNvPr id="9" name="Text Box 9">
            <a:extLst>
              <a:ext uri="{FF2B5EF4-FFF2-40B4-BE49-F238E27FC236}">
                <a16:creationId xmlns:a16="http://schemas.microsoft.com/office/drawing/2014/main" id="{7CEF4827-F9B0-0544-A0C2-7D4168603A6A}"/>
              </a:ext>
            </a:extLst>
          </p:cNvPr>
          <p:cNvSpPr txBox="1">
            <a:spLocks noChangeArrowheads="1"/>
          </p:cNvSpPr>
          <p:nvPr/>
        </p:nvSpPr>
        <p:spPr bwMode="auto">
          <a:xfrm>
            <a:off x="825500" y="1600200"/>
            <a:ext cx="744067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solidFill>
                  <a:schemeClr val="tx2"/>
                </a:solidFill>
              </a:rPr>
              <a:t>Correlation</a:t>
            </a:r>
            <a:r>
              <a:rPr lang="en-US" altLang="en-US" b="1" dirty="0"/>
              <a:t> </a:t>
            </a:r>
            <a:r>
              <a:rPr lang="en-US" altLang="en-US" dirty="0"/>
              <a:t>measures the strength of the </a:t>
            </a:r>
            <a:r>
              <a:rPr lang="en-US" altLang="en-US" i="1" dirty="0"/>
              <a:t>linear </a:t>
            </a:r>
            <a:r>
              <a:rPr lang="en-US" altLang="en-US" dirty="0"/>
              <a:t>association between two </a:t>
            </a:r>
            <a:r>
              <a:rPr lang="en-US" altLang="en-US" i="1" dirty="0"/>
              <a:t>quantitative </a:t>
            </a:r>
            <a:r>
              <a:rPr lang="en-US" altLang="en-US" dirty="0"/>
              <a:t>variables.  Before using correlation, you must check three conditions:</a:t>
            </a:r>
          </a:p>
        </p:txBody>
      </p:sp>
    </p:spTree>
    <p:extLst>
      <p:ext uri="{BB962C8B-B14F-4D97-AF65-F5344CB8AC3E}">
        <p14:creationId xmlns:p14="http://schemas.microsoft.com/office/powerpoint/2010/main" val="3668045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4.3  </a:t>
            </a:r>
            <a:r>
              <a:rPr lang="en-US" dirty="0"/>
              <a:t>Understanding Correlation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19</a:t>
            </a:fld>
            <a:endParaRPr lang="en-GB" dirty="0"/>
          </a:p>
        </p:txBody>
      </p:sp>
      <p:sp>
        <p:nvSpPr>
          <p:cNvPr id="7" name="Text Box 7">
            <a:extLst>
              <a:ext uri="{FF2B5EF4-FFF2-40B4-BE49-F238E27FC236}">
                <a16:creationId xmlns:a16="http://schemas.microsoft.com/office/drawing/2014/main" id="{1C910BFC-E572-814A-8469-334AE160E56C}"/>
              </a:ext>
            </a:extLst>
          </p:cNvPr>
          <p:cNvSpPr txBox="1">
            <a:spLocks noChangeArrowheads="1"/>
          </p:cNvSpPr>
          <p:nvPr/>
        </p:nvSpPr>
        <p:spPr bwMode="auto">
          <a:xfrm>
            <a:off x="495300" y="1066800"/>
            <a:ext cx="883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chemeClr val="accent2"/>
                </a:solidFill>
              </a:rPr>
              <a:t>Correlation Conditions</a:t>
            </a:r>
          </a:p>
        </p:txBody>
      </p:sp>
      <p:sp>
        <p:nvSpPr>
          <p:cNvPr id="8" name="Text Box 9">
            <a:extLst>
              <a:ext uri="{FF2B5EF4-FFF2-40B4-BE49-F238E27FC236}">
                <a16:creationId xmlns:a16="http://schemas.microsoft.com/office/drawing/2014/main" id="{92C87786-39DE-A149-AD0A-34A44DEF8057}"/>
              </a:ext>
            </a:extLst>
          </p:cNvPr>
          <p:cNvSpPr txBox="1">
            <a:spLocks noChangeArrowheads="1"/>
          </p:cNvSpPr>
          <p:nvPr/>
        </p:nvSpPr>
        <p:spPr bwMode="auto">
          <a:xfrm>
            <a:off x="776288" y="1700213"/>
            <a:ext cx="772147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en-US" i="1" dirty="0">
                <a:solidFill>
                  <a:schemeClr val="tx2"/>
                </a:solidFill>
              </a:rPr>
              <a:t>Quantitative Variables Condition</a:t>
            </a:r>
            <a:r>
              <a:rPr lang="en-US" altLang="en-US" dirty="0"/>
              <a:t>:</a:t>
            </a:r>
            <a:r>
              <a:rPr lang="en-US" altLang="en-US" b="1" dirty="0"/>
              <a:t> </a:t>
            </a:r>
            <a:r>
              <a:rPr lang="en-US" altLang="en-US" dirty="0"/>
              <a:t>Correlation applies only to quantitative variables.</a:t>
            </a:r>
          </a:p>
          <a:p>
            <a:pPr eaLnBrk="1" hangingPunct="1"/>
            <a:endParaRPr lang="en-US" altLang="en-US" dirty="0"/>
          </a:p>
          <a:p>
            <a:pPr eaLnBrk="1" hangingPunct="1">
              <a:buFontTx/>
              <a:buChar char="•"/>
            </a:pPr>
            <a:r>
              <a:rPr lang="en-US" altLang="en-US" i="1" dirty="0">
                <a:solidFill>
                  <a:schemeClr val="tx2"/>
                </a:solidFill>
              </a:rPr>
              <a:t>Linearity Condition</a:t>
            </a:r>
            <a:r>
              <a:rPr lang="en-US" altLang="en-US" dirty="0"/>
              <a:t>: Correlation measures the strength only of the </a:t>
            </a:r>
            <a:r>
              <a:rPr lang="en-US" altLang="en-US" i="1" dirty="0"/>
              <a:t>linear </a:t>
            </a:r>
            <a:r>
              <a:rPr lang="en-US" altLang="en-US" dirty="0"/>
              <a:t>association.  If the underlying relationship is curved, summarizing its strength with a correlation would be misleading.</a:t>
            </a:r>
          </a:p>
          <a:p>
            <a:pPr eaLnBrk="1" hangingPunct="1">
              <a:buFontTx/>
              <a:buChar char="•"/>
            </a:pPr>
            <a:endParaRPr lang="en-US" altLang="en-US" dirty="0"/>
          </a:p>
          <a:p>
            <a:pPr eaLnBrk="1" hangingPunct="1">
              <a:buFontTx/>
              <a:buChar char="•"/>
            </a:pPr>
            <a:r>
              <a:rPr lang="en-US" altLang="en-US" i="1" dirty="0">
                <a:solidFill>
                  <a:schemeClr val="tx2"/>
                </a:solidFill>
              </a:rPr>
              <a:t>Outlier Condition</a:t>
            </a:r>
            <a:r>
              <a:rPr lang="en-US" altLang="en-US" dirty="0"/>
              <a:t>:</a:t>
            </a:r>
            <a:r>
              <a:rPr lang="en-US" altLang="en-US" b="1" dirty="0"/>
              <a:t> </a:t>
            </a:r>
            <a:r>
              <a:rPr lang="en-US" altLang="en-US" dirty="0"/>
              <a:t>Unusual observations can distort the correlation.  When you see an outlier, it’s often a good idea to report the correlation both with and without the point.</a:t>
            </a:r>
          </a:p>
        </p:txBody>
      </p:sp>
    </p:spTree>
    <p:extLst>
      <p:ext uri="{BB962C8B-B14F-4D97-AF65-F5344CB8AC3E}">
        <p14:creationId xmlns:p14="http://schemas.microsoft.com/office/powerpoint/2010/main" val="3851138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4.1  </a:t>
            </a:r>
            <a:r>
              <a:rPr lang="en-US" dirty="0"/>
              <a:t>Looking at Scatterplots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2</a:t>
            </a:fld>
            <a:endParaRPr lang="en-GB" dirty="0"/>
          </a:p>
        </p:txBody>
      </p:sp>
      <p:sp>
        <p:nvSpPr>
          <p:cNvPr id="7" name="Text Box 1046">
            <a:extLst>
              <a:ext uri="{FF2B5EF4-FFF2-40B4-BE49-F238E27FC236}">
                <a16:creationId xmlns:a16="http://schemas.microsoft.com/office/drawing/2014/main" id="{DE416913-276F-9B48-A18A-31E99CB0E88A}"/>
              </a:ext>
            </a:extLst>
          </p:cNvPr>
          <p:cNvSpPr txBox="1">
            <a:spLocks noChangeArrowheads="1"/>
          </p:cNvSpPr>
          <p:nvPr/>
        </p:nvSpPr>
        <p:spPr bwMode="auto">
          <a:xfrm>
            <a:off x="362743" y="890506"/>
            <a:ext cx="8418513"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A </a:t>
            </a:r>
            <a:r>
              <a:rPr lang="en-US" altLang="en-US" i="1" dirty="0">
                <a:solidFill>
                  <a:schemeClr val="tx2"/>
                </a:solidFill>
              </a:rPr>
              <a:t>scatterplot</a:t>
            </a:r>
            <a:r>
              <a:rPr lang="en-US" altLang="en-US" dirty="0"/>
              <a:t>, which plots one quantitative variable against another, is an effective display to look for trends, patterns, and relationships between two quantitative variables.</a:t>
            </a:r>
          </a:p>
          <a:p>
            <a:pPr eaLnBrk="1" hangingPunct="1"/>
            <a:endParaRPr lang="en-US" altLang="en-US" sz="1600" dirty="0"/>
          </a:p>
          <a:p>
            <a:pPr eaLnBrk="1" hangingPunct="1"/>
            <a:r>
              <a:rPr lang="en-US" altLang="en-US" dirty="0"/>
              <a:t>Scatterplots are the ideal way to picture</a:t>
            </a:r>
            <a:r>
              <a:rPr lang="en-US" altLang="en-US" i="1" dirty="0"/>
              <a:t> </a:t>
            </a:r>
            <a:r>
              <a:rPr lang="en-US" altLang="en-US" i="1" dirty="0">
                <a:solidFill>
                  <a:schemeClr val="tx2"/>
                </a:solidFill>
              </a:rPr>
              <a:t>associations</a:t>
            </a:r>
            <a:r>
              <a:rPr lang="en-US" altLang="en-US" b="1" dirty="0"/>
              <a:t>     </a:t>
            </a:r>
            <a:r>
              <a:rPr lang="en-US" altLang="en-US" dirty="0"/>
              <a:t>between two quantitative variables.</a:t>
            </a:r>
          </a:p>
        </p:txBody>
      </p:sp>
      <p:pic>
        <p:nvPicPr>
          <p:cNvPr id="10" name="Picture 9">
            <a:extLst>
              <a:ext uri="{FF2B5EF4-FFF2-40B4-BE49-F238E27FC236}">
                <a16:creationId xmlns:a16="http://schemas.microsoft.com/office/drawing/2014/main" id="{BC3BFE79-94D7-5E44-8005-22A69114C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970" y="3122984"/>
            <a:ext cx="5546344" cy="3606696"/>
          </a:xfrm>
          <a:prstGeom prst="rect">
            <a:avLst/>
          </a:prstGeom>
        </p:spPr>
      </p:pic>
    </p:spTree>
    <p:extLst>
      <p:ext uri="{BB962C8B-B14F-4D97-AF65-F5344CB8AC3E}">
        <p14:creationId xmlns:p14="http://schemas.microsoft.com/office/powerpoint/2010/main" val="1281749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4.3  </a:t>
            </a:r>
            <a:r>
              <a:rPr lang="en-US" dirty="0"/>
              <a:t>Understanding Correlation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20</a:t>
            </a:fld>
            <a:endParaRPr lang="en-GB" dirty="0"/>
          </a:p>
        </p:txBody>
      </p:sp>
      <p:sp>
        <p:nvSpPr>
          <p:cNvPr id="6" name="Text Box 7">
            <a:extLst>
              <a:ext uri="{FF2B5EF4-FFF2-40B4-BE49-F238E27FC236}">
                <a16:creationId xmlns:a16="http://schemas.microsoft.com/office/drawing/2014/main" id="{01BA34D9-3988-8047-9376-60D152EE2CFC}"/>
              </a:ext>
            </a:extLst>
          </p:cNvPr>
          <p:cNvSpPr txBox="1">
            <a:spLocks noChangeArrowheads="1"/>
          </p:cNvSpPr>
          <p:nvPr/>
        </p:nvSpPr>
        <p:spPr bwMode="auto">
          <a:xfrm>
            <a:off x="495300" y="1066800"/>
            <a:ext cx="883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chemeClr val="accent2"/>
                </a:solidFill>
              </a:rPr>
              <a:t>Correlation Properties</a:t>
            </a:r>
          </a:p>
        </p:txBody>
      </p:sp>
      <p:sp>
        <p:nvSpPr>
          <p:cNvPr id="9" name="Text Box 9">
            <a:extLst>
              <a:ext uri="{FF2B5EF4-FFF2-40B4-BE49-F238E27FC236}">
                <a16:creationId xmlns:a16="http://schemas.microsoft.com/office/drawing/2014/main" id="{B568073F-1763-5E48-8CA6-2B83A22D60C9}"/>
              </a:ext>
            </a:extLst>
          </p:cNvPr>
          <p:cNvSpPr txBox="1">
            <a:spLocks noChangeArrowheads="1"/>
          </p:cNvSpPr>
          <p:nvPr/>
        </p:nvSpPr>
        <p:spPr bwMode="auto">
          <a:xfrm>
            <a:off x="908050" y="1676400"/>
            <a:ext cx="712647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en-US" dirty="0"/>
              <a:t>The sign of a correlation coefficient gives the direction of the association.</a:t>
            </a:r>
          </a:p>
          <a:p>
            <a:pPr eaLnBrk="1" hangingPunct="1">
              <a:buFontTx/>
              <a:buChar char="•"/>
            </a:pPr>
            <a:endParaRPr lang="en-US" altLang="en-US" dirty="0"/>
          </a:p>
          <a:p>
            <a:pPr eaLnBrk="1" hangingPunct="1">
              <a:buFontTx/>
              <a:buChar char="•"/>
            </a:pPr>
            <a:r>
              <a:rPr lang="en-US" altLang="en-US" dirty="0"/>
              <a:t>Correlation is always between –1 and +1.  It can be exactly –1 or +1, but these values are unusual because it means all of the data points fall </a:t>
            </a:r>
            <a:r>
              <a:rPr lang="en-US" altLang="en-US" i="1" dirty="0"/>
              <a:t>exactly</a:t>
            </a:r>
            <a:r>
              <a:rPr lang="en-US" altLang="en-US" dirty="0"/>
              <a:t> on a straight line.</a:t>
            </a:r>
          </a:p>
          <a:p>
            <a:pPr eaLnBrk="1" hangingPunct="1">
              <a:buFontTx/>
              <a:buChar char="•"/>
            </a:pPr>
            <a:endParaRPr lang="en-US" altLang="en-US" dirty="0"/>
          </a:p>
          <a:p>
            <a:pPr eaLnBrk="1" hangingPunct="1">
              <a:buFontTx/>
              <a:buChar char="•"/>
            </a:pPr>
            <a:r>
              <a:rPr lang="en-US" altLang="en-US" dirty="0"/>
              <a:t>Correlation treats </a:t>
            </a:r>
            <a:r>
              <a:rPr lang="en-US" altLang="en-US" i="1" dirty="0">
                <a:latin typeface="Times New Roman" panose="02020603050405020304" pitchFamily="18" charset="0"/>
              </a:rPr>
              <a:t>x</a:t>
            </a:r>
            <a:r>
              <a:rPr lang="en-US" altLang="en-US" i="1" dirty="0"/>
              <a:t> </a:t>
            </a:r>
            <a:r>
              <a:rPr lang="en-US" altLang="en-US" dirty="0"/>
              <a:t>and </a:t>
            </a:r>
            <a:r>
              <a:rPr lang="en-US" altLang="en-US" i="1" dirty="0">
                <a:latin typeface="Times New Roman" panose="02020603050405020304" pitchFamily="18" charset="0"/>
              </a:rPr>
              <a:t>y</a:t>
            </a:r>
            <a:r>
              <a:rPr lang="en-US" altLang="en-US" i="1" dirty="0"/>
              <a:t> </a:t>
            </a:r>
            <a:r>
              <a:rPr lang="en-US" altLang="en-US" dirty="0"/>
              <a:t>symmetrically.</a:t>
            </a:r>
          </a:p>
          <a:p>
            <a:pPr eaLnBrk="1" hangingPunct="1">
              <a:buFontTx/>
              <a:buChar char="•"/>
            </a:pPr>
            <a:endParaRPr lang="en-US" altLang="en-US" dirty="0"/>
          </a:p>
          <a:p>
            <a:pPr eaLnBrk="1" hangingPunct="1">
              <a:buFontTx/>
              <a:buChar char="•"/>
            </a:pPr>
            <a:r>
              <a:rPr lang="en-US" altLang="en-US" dirty="0"/>
              <a:t>Correlation has no units.</a:t>
            </a:r>
          </a:p>
        </p:txBody>
      </p:sp>
    </p:spTree>
    <p:extLst>
      <p:ext uri="{BB962C8B-B14F-4D97-AF65-F5344CB8AC3E}">
        <p14:creationId xmlns:p14="http://schemas.microsoft.com/office/powerpoint/2010/main" val="3172255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4.3  </a:t>
            </a:r>
            <a:r>
              <a:rPr lang="en-US" dirty="0"/>
              <a:t>Understanding Correlation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21</a:t>
            </a:fld>
            <a:endParaRPr lang="en-GB" dirty="0"/>
          </a:p>
        </p:txBody>
      </p:sp>
      <p:sp>
        <p:nvSpPr>
          <p:cNvPr id="7" name="Text Box 7">
            <a:extLst>
              <a:ext uri="{FF2B5EF4-FFF2-40B4-BE49-F238E27FC236}">
                <a16:creationId xmlns:a16="http://schemas.microsoft.com/office/drawing/2014/main" id="{FFAFBA3F-99F5-AA43-9A3F-4043B64A6C0C}"/>
              </a:ext>
            </a:extLst>
          </p:cNvPr>
          <p:cNvSpPr txBox="1">
            <a:spLocks noChangeArrowheads="1"/>
          </p:cNvSpPr>
          <p:nvPr/>
        </p:nvSpPr>
        <p:spPr bwMode="auto">
          <a:xfrm>
            <a:off x="495300" y="1066800"/>
            <a:ext cx="883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chemeClr val="accent2"/>
                </a:solidFill>
              </a:rPr>
              <a:t>Correlation Properties</a:t>
            </a:r>
          </a:p>
        </p:txBody>
      </p:sp>
      <p:sp>
        <p:nvSpPr>
          <p:cNvPr id="8" name="Text Box 8">
            <a:extLst>
              <a:ext uri="{FF2B5EF4-FFF2-40B4-BE49-F238E27FC236}">
                <a16:creationId xmlns:a16="http://schemas.microsoft.com/office/drawing/2014/main" id="{EF0BC419-AA0B-9A4E-9B37-77E6BEB1B772}"/>
              </a:ext>
            </a:extLst>
          </p:cNvPr>
          <p:cNvSpPr txBox="1">
            <a:spLocks noChangeArrowheads="1"/>
          </p:cNvSpPr>
          <p:nvPr/>
        </p:nvSpPr>
        <p:spPr bwMode="auto">
          <a:xfrm>
            <a:off x="908050" y="1676400"/>
            <a:ext cx="739470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en-US" dirty="0"/>
              <a:t>Correlation is not affected by changes in the center or scale of either variable.</a:t>
            </a:r>
          </a:p>
          <a:p>
            <a:pPr eaLnBrk="1" hangingPunct="1">
              <a:buFontTx/>
              <a:buChar char="•"/>
            </a:pPr>
            <a:endParaRPr lang="en-US" altLang="en-US" dirty="0"/>
          </a:p>
          <a:p>
            <a:pPr eaLnBrk="1" hangingPunct="1">
              <a:buFontTx/>
              <a:buChar char="•"/>
            </a:pPr>
            <a:r>
              <a:rPr lang="en-US" altLang="en-US" dirty="0"/>
              <a:t>Correlation measures the strength of the </a:t>
            </a:r>
            <a:r>
              <a:rPr lang="en-US" altLang="en-US" i="1" dirty="0"/>
              <a:t>linear </a:t>
            </a:r>
            <a:r>
              <a:rPr lang="en-US" altLang="en-US" dirty="0"/>
              <a:t>association between the two variables.</a:t>
            </a:r>
          </a:p>
          <a:p>
            <a:pPr eaLnBrk="1" hangingPunct="1">
              <a:buFontTx/>
              <a:buChar char="•"/>
            </a:pPr>
            <a:endParaRPr lang="en-US" altLang="en-US" dirty="0"/>
          </a:p>
          <a:p>
            <a:pPr eaLnBrk="1" hangingPunct="1">
              <a:buFontTx/>
              <a:buChar char="•"/>
            </a:pPr>
            <a:r>
              <a:rPr lang="en-US" altLang="en-US" dirty="0"/>
              <a:t>Correlation is sensitive to unusual observations.</a:t>
            </a:r>
          </a:p>
        </p:txBody>
      </p:sp>
    </p:spTree>
    <p:extLst>
      <p:ext uri="{BB962C8B-B14F-4D97-AF65-F5344CB8AC3E}">
        <p14:creationId xmlns:p14="http://schemas.microsoft.com/office/powerpoint/2010/main" val="2612321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4.3  </a:t>
            </a:r>
            <a:r>
              <a:rPr lang="en-US" dirty="0"/>
              <a:t>Understanding Correlation </a:t>
            </a: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22</a:t>
            </a:fld>
            <a:endParaRPr lang="en-GB" dirty="0"/>
          </a:p>
        </p:txBody>
      </p:sp>
      <p:sp>
        <p:nvSpPr>
          <p:cNvPr id="6" name="Text Box 7">
            <a:extLst>
              <a:ext uri="{FF2B5EF4-FFF2-40B4-BE49-F238E27FC236}">
                <a16:creationId xmlns:a16="http://schemas.microsoft.com/office/drawing/2014/main" id="{FBD9F027-ED1B-7743-BC21-639E6803DE11}"/>
              </a:ext>
            </a:extLst>
          </p:cNvPr>
          <p:cNvSpPr txBox="1">
            <a:spLocks noChangeArrowheads="1"/>
          </p:cNvSpPr>
          <p:nvPr/>
        </p:nvSpPr>
        <p:spPr bwMode="auto">
          <a:xfrm>
            <a:off x="495300" y="1066800"/>
            <a:ext cx="883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chemeClr val="accent2"/>
                </a:solidFill>
              </a:rPr>
              <a:t>Correlation Tables</a:t>
            </a:r>
          </a:p>
        </p:txBody>
      </p:sp>
      <p:sp>
        <p:nvSpPr>
          <p:cNvPr id="9" name="Text Box 8">
            <a:extLst>
              <a:ext uri="{FF2B5EF4-FFF2-40B4-BE49-F238E27FC236}">
                <a16:creationId xmlns:a16="http://schemas.microsoft.com/office/drawing/2014/main" id="{F6BDB78E-C2E2-3742-8938-40A31066B3F5}"/>
              </a:ext>
            </a:extLst>
          </p:cNvPr>
          <p:cNvSpPr txBox="1">
            <a:spLocks noChangeArrowheads="1"/>
          </p:cNvSpPr>
          <p:nvPr/>
        </p:nvSpPr>
        <p:spPr bwMode="auto">
          <a:xfrm>
            <a:off x="541338" y="1746159"/>
            <a:ext cx="719963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Sometimes the correlations between each pair of variables in a data set are arranged in a table like the one below.</a:t>
            </a:r>
          </a:p>
        </p:txBody>
      </p:sp>
      <p:pic>
        <p:nvPicPr>
          <p:cNvPr id="5" name="Picture 4">
            <a:extLst>
              <a:ext uri="{FF2B5EF4-FFF2-40B4-BE49-F238E27FC236}">
                <a16:creationId xmlns:a16="http://schemas.microsoft.com/office/drawing/2014/main" id="{33D571A4-172B-2B46-8080-8F4A6F13F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650" y="3187700"/>
            <a:ext cx="7632700" cy="2921000"/>
          </a:xfrm>
          <a:prstGeom prst="rect">
            <a:avLst/>
          </a:prstGeom>
        </p:spPr>
      </p:pic>
    </p:spTree>
    <p:extLst>
      <p:ext uri="{BB962C8B-B14F-4D97-AF65-F5344CB8AC3E}">
        <p14:creationId xmlns:p14="http://schemas.microsoft.com/office/powerpoint/2010/main" val="2477063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4.3  </a:t>
            </a:r>
            <a:r>
              <a:rPr lang="en-US" dirty="0"/>
              <a:t>Understanding Correlation </a:t>
            </a: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23</a:t>
            </a:fld>
            <a:endParaRPr lang="en-GB" dirty="0"/>
          </a:p>
        </p:txBody>
      </p:sp>
      <p:sp>
        <p:nvSpPr>
          <p:cNvPr id="6" name="Text Box 7">
            <a:extLst>
              <a:ext uri="{FF2B5EF4-FFF2-40B4-BE49-F238E27FC236}">
                <a16:creationId xmlns:a16="http://schemas.microsoft.com/office/drawing/2014/main" id="{FBD9F027-ED1B-7743-BC21-639E6803DE11}"/>
              </a:ext>
            </a:extLst>
          </p:cNvPr>
          <p:cNvSpPr txBox="1">
            <a:spLocks noChangeArrowheads="1"/>
          </p:cNvSpPr>
          <p:nvPr/>
        </p:nvSpPr>
        <p:spPr bwMode="auto">
          <a:xfrm>
            <a:off x="495300" y="1066800"/>
            <a:ext cx="883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chemeClr val="accent2"/>
                </a:solidFill>
              </a:rPr>
              <a:t>Correlation Tables</a:t>
            </a:r>
          </a:p>
        </p:txBody>
      </p:sp>
      <p:sp>
        <p:nvSpPr>
          <p:cNvPr id="9" name="Text Box 8">
            <a:extLst>
              <a:ext uri="{FF2B5EF4-FFF2-40B4-BE49-F238E27FC236}">
                <a16:creationId xmlns:a16="http://schemas.microsoft.com/office/drawing/2014/main" id="{F6BDB78E-C2E2-3742-8938-40A31066B3F5}"/>
              </a:ext>
            </a:extLst>
          </p:cNvPr>
          <p:cNvSpPr txBox="1">
            <a:spLocks noChangeArrowheads="1"/>
          </p:cNvSpPr>
          <p:nvPr/>
        </p:nvSpPr>
        <p:spPr bwMode="auto">
          <a:xfrm>
            <a:off x="541338" y="1618040"/>
            <a:ext cx="807840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dirty="0"/>
              <a:t>Sometimes you’ll see the correlations between each pair of variables in a dataset arranged in a table. The rows and columns of the table name the variables, and the</a:t>
            </a:r>
          </a:p>
          <a:p>
            <a:r>
              <a:rPr lang="en-US" dirty="0"/>
              <a:t>cells hold the correlations.</a:t>
            </a:r>
          </a:p>
        </p:txBody>
      </p:sp>
      <p:pic>
        <p:nvPicPr>
          <p:cNvPr id="5" name="Picture 4">
            <a:extLst>
              <a:ext uri="{FF2B5EF4-FFF2-40B4-BE49-F238E27FC236}">
                <a16:creationId xmlns:a16="http://schemas.microsoft.com/office/drawing/2014/main" id="{33D571A4-172B-2B46-8080-8F4A6F13F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650" y="3187700"/>
            <a:ext cx="7632700" cy="2921000"/>
          </a:xfrm>
          <a:prstGeom prst="rect">
            <a:avLst/>
          </a:prstGeom>
        </p:spPr>
      </p:pic>
    </p:spTree>
    <p:extLst>
      <p:ext uri="{BB962C8B-B14F-4D97-AF65-F5344CB8AC3E}">
        <p14:creationId xmlns:p14="http://schemas.microsoft.com/office/powerpoint/2010/main" val="1357217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4.4  </a:t>
            </a:r>
            <a:r>
              <a:rPr lang="en-US" dirty="0"/>
              <a:t>Lurking Variables and Causation </a:t>
            </a: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24</a:t>
            </a:fld>
            <a:endParaRPr lang="en-GB" dirty="0"/>
          </a:p>
        </p:txBody>
      </p:sp>
      <p:sp>
        <p:nvSpPr>
          <p:cNvPr id="7" name="Text Box 7">
            <a:extLst>
              <a:ext uri="{FF2B5EF4-FFF2-40B4-BE49-F238E27FC236}">
                <a16:creationId xmlns:a16="http://schemas.microsoft.com/office/drawing/2014/main" id="{8138891D-DF87-E544-8050-72871B8D3A37}"/>
              </a:ext>
            </a:extLst>
          </p:cNvPr>
          <p:cNvSpPr txBox="1">
            <a:spLocks noChangeArrowheads="1"/>
          </p:cNvSpPr>
          <p:nvPr/>
        </p:nvSpPr>
        <p:spPr bwMode="auto">
          <a:xfrm>
            <a:off x="495300" y="1066800"/>
            <a:ext cx="81073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There is no way to conclude from a high correlation </a:t>
            </a:r>
            <a:r>
              <a:rPr lang="en-US" altLang="en-US" i="1" dirty="0"/>
              <a:t>alone</a:t>
            </a:r>
          </a:p>
          <a:p>
            <a:pPr eaLnBrk="1" hangingPunct="1"/>
            <a:r>
              <a:rPr lang="en-US" altLang="en-US" dirty="0"/>
              <a:t>that one variable causes the other. </a:t>
            </a:r>
          </a:p>
          <a:p>
            <a:pPr eaLnBrk="1" hangingPunct="1"/>
            <a:endParaRPr lang="en-US" altLang="en-US" dirty="0"/>
          </a:p>
          <a:p>
            <a:pPr eaLnBrk="1" hangingPunct="1"/>
            <a:r>
              <a:rPr lang="en-US" altLang="en-US" dirty="0"/>
              <a:t>There’s always the possibility that some third variable—a </a:t>
            </a:r>
            <a:r>
              <a:rPr lang="en-US" altLang="en-US" i="1" dirty="0">
                <a:solidFill>
                  <a:schemeClr val="tx2"/>
                </a:solidFill>
              </a:rPr>
              <a:t>lurking variable</a:t>
            </a:r>
            <a:r>
              <a:rPr lang="en-US" altLang="en-US" dirty="0"/>
              <a:t>—is simultaneously affecting both of the variables you have observed.</a:t>
            </a:r>
          </a:p>
        </p:txBody>
      </p:sp>
    </p:spTree>
    <p:extLst>
      <p:ext uri="{BB962C8B-B14F-4D97-AF65-F5344CB8AC3E}">
        <p14:creationId xmlns:p14="http://schemas.microsoft.com/office/powerpoint/2010/main" val="985199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4.4  </a:t>
            </a:r>
            <a:r>
              <a:rPr lang="en-US" dirty="0"/>
              <a:t>Lurking Variables and Causation </a:t>
            </a: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25</a:t>
            </a:fld>
            <a:endParaRPr lang="en-GB" dirty="0"/>
          </a:p>
        </p:txBody>
      </p:sp>
      <p:sp>
        <p:nvSpPr>
          <p:cNvPr id="10" name="Text Box 7">
            <a:extLst>
              <a:ext uri="{FF2B5EF4-FFF2-40B4-BE49-F238E27FC236}">
                <a16:creationId xmlns:a16="http://schemas.microsoft.com/office/drawing/2014/main" id="{F0DF67AC-0EA5-9846-B624-C6868ECA070C}"/>
              </a:ext>
            </a:extLst>
          </p:cNvPr>
          <p:cNvSpPr txBox="1">
            <a:spLocks noChangeArrowheads="1"/>
          </p:cNvSpPr>
          <p:nvPr/>
        </p:nvSpPr>
        <p:spPr bwMode="auto">
          <a:xfrm>
            <a:off x="495300" y="1066800"/>
            <a:ext cx="769772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Should we send more doctors to developing countries to increase life expectancy?</a:t>
            </a:r>
          </a:p>
          <a:p>
            <a:pPr eaLnBrk="1" hangingPunct="1"/>
            <a:endParaRPr lang="en-US" altLang="en-US" dirty="0"/>
          </a:p>
          <a:p>
            <a:pPr eaLnBrk="1" hangingPunct="1"/>
            <a:r>
              <a:rPr lang="en-US" altLang="en-US" dirty="0">
                <a:solidFill>
                  <a:schemeClr val="accent4"/>
                </a:solidFill>
              </a:rPr>
              <a:t>No.  Countries with higher standards of living have both longer life expectancies and more doctors.  </a:t>
            </a:r>
          </a:p>
          <a:p>
            <a:pPr eaLnBrk="1" hangingPunct="1"/>
            <a:endParaRPr lang="en-US" altLang="en-US" dirty="0">
              <a:solidFill>
                <a:schemeClr val="accent4"/>
              </a:solidFill>
            </a:endParaRPr>
          </a:p>
          <a:p>
            <a:pPr eaLnBrk="1" hangingPunct="1"/>
            <a:r>
              <a:rPr lang="en-US" altLang="en-US" dirty="0">
                <a:solidFill>
                  <a:schemeClr val="accent4"/>
                </a:solidFill>
              </a:rPr>
              <a:t>Higher standard of living is a </a:t>
            </a:r>
            <a:r>
              <a:rPr lang="en-US" altLang="en-US" i="1" dirty="0">
                <a:solidFill>
                  <a:schemeClr val="accent4"/>
                </a:solidFill>
              </a:rPr>
              <a:t>lurking variable</a:t>
            </a:r>
            <a:r>
              <a:rPr lang="en-US" altLang="en-US" dirty="0">
                <a:solidFill>
                  <a:schemeClr val="accent4"/>
                </a:solidFill>
              </a:rPr>
              <a:t>.</a:t>
            </a:r>
          </a:p>
          <a:p>
            <a:pPr eaLnBrk="1" hangingPunct="1"/>
            <a:endParaRPr lang="en-US" altLang="en-US" dirty="0"/>
          </a:p>
          <a:p>
            <a:pPr eaLnBrk="1" hangingPunct="1"/>
            <a:r>
              <a:rPr lang="en-US" altLang="en-US" dirty="0"/>
              <a:t>Resist the temptation to conclude that </a:t>
            </a:r>
            <a:r>
              <a:rPr lang="en-US" altLang="en-US" i="1" dirty="0"/>
              <a:t>x</a:t>
            </a:r>
            <a:r>
              <a:rPr lang="en-US" altLang="en-US" dirty="0"/>
              <a:t> causes </a:t>
            </a:r>
            <a:r>
              <a:rPr lang="en-US" altLang="en-US" i="1" dirty="0"/>
              <a:t>y</a:t>
            </a:r>
            <a:r>
              <a:rPr lang="en-US" altLang="en-US" dirty="0"/>
              <a:t> from a correlation, no matter how obvious the conclusion may seen.</a:t>
            </a:r>
          </a:p>
        </p:txBody>
      </p:sp>
    </p:spTree>
    <p:extLst>
      <p:ext uri="{BB962C8B-B14F-4D97-AF65-F5344CB8AC3E}">
        <p14:creationId xmlns:p14="http://schemas.microsoft.com/office/powerpoint/2010/main" val="2951949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4.4  </a:t>
            </a:r>
            <a:r>
              <a:rPr lang="en-US" dirty="0"/>
              <a:t>Lurking Variables and Causation </a:t>
            </a: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26</a:t>
            </a:fld>
            <a:endParaRPr lang="en-GB" dirty="0"/>
          </a:p>
        </p:txBody>
      </p:sp>
      <p:sp>
        <p:nvSpPr>
          <p:cNvPr id="6" name="Text Box 7">
            <a:extLst>
              <a:ext uri="{FF2B5EF4-FFF2-40B4-BE49-F238E27FC236}">
                <a16:creationId xmlns:a16="http://schemas.microsoft.com/office/drawing/2014/main" id="{7FCBC7E6-8CDC-EA41-B37F-1DA27C236512}"/>
              </a:ext>
            </a:extLst>
          </p:cNvPr>
          <p:cNvSpPr txBox="1">
            <a:spLocks noChangeArrowheads="1"/>
          </p:cNvSpPr>
          <p:nvPr/>
        </p:nvSpPr>
        <p:spPr bwMode="auto">
          <a:xfrm>
            <a:off x="495300" y="908050"/>
            <a:ext cx="496252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i="1" dirty="0">
                <a:solidFill>
                  <a:schemeClr val="accent2"/>
                </a:solidFill>
              </a:rPr>
              <a:t>Example</a:t>
            </a:r>
            <a:r>
              <a:rPr lang="en-US" altLang="en-US" b="1" dirty="0">
                <a:solidFill>
                  <a:schemeClr val="accent2"/>
                </a:solidFill>
              </a:rPr>
              <a:t>:</a:t>
            </a:r>
            <a:r>
              <a:rPr lang="en-US" altLang="en-US" dirty="0">
                <a:solidFill>
                  <a:schemeClr val="accent2"/>
                </a:solidFill>
              </a:rPr>
              <a:t> </a:t>
            </a:r>
            <a:r>
              <a:rPr lang="en-US" altLang="en-US" b="1" dirty="0">
                <a:solidFill>
                  <a:schemeClr val="accent2"/>
                </a:solidFill>
              </a:rPr>
              <a:t>Age of Cyclists</a:t>
            </a:r>
            <a:endParaRPr lang="en-US" altLang="en-US" dirty="0">
              <a:solidFill>
                <a:schemeClr val="accent2"/>
              </a:solidFill>
            </a:endParaRPr>
          </a:p>
          <a:p>
            <a:pPr eaLnBrk="1" hangingPunct="1"/>
            <a:endParaRPr lang="en-US" altLang="en-US" dirty="0"/>
          </a:p>
          <a:p>
            <a:pPr eaLnBrk="1" hangingPunct="1"/>
            <a:r>
              <a:rPr lang="en-US" altLang="en-US" dirty="0"/>
              <a:t>An insurance company analyst suggests that the data on ages of cyclist accident deaths are actually due to the entire population of cyclists getting older and</a:t>
            </a:r>
          </a:p>
          <a:p>
            <a:pPr eaLnBrk="1" hangingPunct="1"/>
            <a:r>
              <a:rPr lang="en-US" altLang="en-US" dirty="0"/>
              <a:t>not to a change in the safe riding habits of older cyclists. </a:t>
            </a:r>
          </a:p>
          <a:p>
            <a:pPr eaLnBrk="1" hangingPunct="1"/>
            <a:endParaRPr lang="en-US" altLang="en-US" dirty="0"/>
          </a:p>
          <a:p>
            <a:r>
              <a:rPr lang="en-US" dirty="0"/>
              <a:t>It seems like older</a:t>
            </a:r>
          </a:p>
          <a:p>
            <a:r>
              <a:rPr lang="en-US" dirty="0"/>
              <a:t>riders might be riding less safely than they used to. Can I conclude that from the strong correlation?</a:t>
            </a:r>
          </a:p>
          <a:p>
            <a:pPr eaLnBrk="1" hangingPunct="1"/>
            <a:endParaRPr lang="en-US" altLang="en-US" dirty="0"/>
          </a:p>
        </p:txBody>
      </p:sp>
      <p:pic>
        <p:nvPicPr>
          <p:cNvPr id="7" name="Picture 6">
            <a:extLst>
              <a:ext uri="{FF2B5EF4-FFF2-40B4-BE49-F238E27FC236}">
                <a16:creationId xmlns:a16="http://schemas.microsoft.com/office/drawing/2014/main" id="{4CABBCFB-56FF-2049-BE9C-828C5A3526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7646" y="908049"/>
            <a:ext cx="2063272" cy="5629275"/>
          </a:xfrm>
          <a:prstGeom prst="rect">
            <a:avLst/>
          </a:prstGeom>
        </p:spPr>
      </p:pic>
    </p:spTree>
    <p:extLst>
      <p:ext uri="{BB962C8B-B14F-4D97-AF65-F5344CB8AC3E}">
        <p14:creationId xmlns:p14="http://schemas.microsoft.com/office/powerpoint/2010/main" val="3161694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4.4  </a:t>
            </a:r>
            <a:r>
              <a:rPr lang="en-US" dirty="0"/>
              <a:t>Lurking Variables and Causation </a:t>
            </a: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27</a:t>
            </a:fld>
            <a:endParaRPr lang="en-GB" dirty="0"/>
          </a:p>
        </p:txBody>
      </p:sp>
      <p:sp>
        <p:nvSpPr>
          <p:cNvPr id="6" name="Text Box 7">
            <a:extLst>
              <a:ext uri="{FF2B5EF4-FFF2-40B4-BE49-F238E27FC236}">
                <a16:creationId xmlns:a16="http://schemas.microsoft.com/office/drawing/2014/main" id="{7FCBC7E6-8CDC-EA41-B37F-1DA27C236512}"/>
              </a:ext>
            </a:extLst>
          </p:cNvPr>
          <p:cNvSpPr txBox="1">
            <a:spLocks noChangeArrowheads="1"/>
          </p:cNvSpPr>
          <p:nvPr/>
        </p:nvSpPr>
        <p:spPr bwMode="auto">
          <a:xfrm>
            <a:off x="495300" y="908050"/>
            <a:ext cx="496252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i="1" dirty="0">
                <a:solidFill>
                  <a:schemeClr val="accent2"/>
                </a:solidFill>
              </a:rPr>
              <a:t>Example</a:t>
            </a:r>
            <a:r>
              <a:rPr lang="en-US" altLang="en-US" b="1" dirty="0">
                <a:solidFill>
                  <a:schemeClr val="accent2"/>
                </a:solidFill>
              </a:rPr>
              <a:t>:</a:t>
            </a:r>
            <a:r>
              <a:rPr lang="en-US" altLang="en-US" dirty="0">
                <a:solidFill>
                  <a:schemeClr val="accent2"/>
                </a:solidFill>
              </a:rPr>
              <a:t> </a:t>
            </a:r>
            <a:r>
              <a:rPr lang="en-US" altLang="en-US" b="1" dirty="0">
                <a:solidFill>
                  <a:schemeClr val="accent2"/>
                </a:solidFill>
              </a:rPr>
              <a:t>Age of Cyclists</a:t>
            </a:r>
            <a:endParaRPr lang="en-US" altLang="en-US" dirty="0">
              <a:solidFill>
                <a:schemeClr val="accent2"/>
              </a:solidFill>
            </a:endParaRPr>
          </a:p>
          <a:p>
            <a:pPr eaLnBrk="1" hangingPunct="1"/>
            <a:endParaRPr lang="en-US" altLang="en-US" dirty="0"/>
          </a:p>
          <a:p>
            <a:r>
              <a:rPr lang="en-US" dirty="0"/>
              <a:t>No. You don’t have data on the safety record of each age group. If the entire population of cyclists is aging then that would lead to the average age of cyclists in</a:t>
            </a:r>
          </a:p>
          <a:p>
            <a:r>
              <a:rPr lang="en-US" dirty="0"/>
              <a:t>accidents increasing. In this case, the mean age of all cyclists is really a lurking variable.</a:t>
            </a:r>
          </a:p>
          <a:p>
            <a:pPr eaLnBrk="1" hangingPunct="1"/>
            <a:endParaRPr lang="en-US" altLang="en-US" dirty="0"/>
          </a:p>
        </p:txBody>
      </p:sp>
      <p:pic>
        <p:nvPicPr>
          <p:cNvPr id="7" name="Picture 6">
            <a:extLst>
              <a:ext uri="{FF2B5EF4-FFF2-40B4-BE49-F238E27FC236}">
                <a16:creationId xmlns:a16="http://schemas.microsoft.com/office/drawing/2014/main" id="{4CABBCFB-56FF-2049-BE9C-828C5A3526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7646" y="908049"/>
            <a:ext cx="2063272" cy="5629275"/>
          </a:xfrm>
          <a:prstGeom prst="rect">
            <a:avLst/>
          </a:prstGeom>
        </p:spPr>
      </p:pic>
    </p:spTree>
    <p:extLst>
      <p:ext uri="{BB962C8B-B14F-4D97-AF65-F5344CB8AC3E}">
        <p14:creationId xmlns:p14="http://schemas.microsoft.com/office/powerpoint/2010/main" val="316977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956230" cy="1096875"/>
          </a:xfrm>
        </p:spPr>
        <p:txBody>
          <a:bodyPr/>
          <a:lstStyle/>
          <a:p>
            <a:r>
              <a:rPr lang="en-US" dirty="0">
                <a:latin typeface="+mn-lt"/>
              </a:rPr>
              <a:t>4.5 </a:t>
            </a:r>
            <a:r>
              <a:rPr lang="en-US" dirty="0"/>
              <a:t>The Linear Model </a:t>
            </a: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28</a:t>
            </a:fld>
            <a:endParaRPr lang="en-GB" dirty="0"/>
          </a:p>
        </p:txBody>
      </p:sp>
      <p:pic>
        <p:nvPicPr>
          <p:cNvPr id="8" name="Picture 7">
            <a:extLst>
              <a:ext uri="{FF2B5EF4-FFF2-40B4-BE49-F238E27FC236}">
                <a16:creationId xmlns:a16="http://schemas.microsoft.com/office/drawing/2014/main" id="{83CFCE66-6E82-C44F-A207-54155C68C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118" y="2741055"/>
            <a:ext cx="6627114" cy="3699346"/>
          </a:xfrm>
          <a:prstGeom prst="rect">
            <a:avLst/>
          </a:prstGeom>
        </p:spPr>
      </p:pic>
      <p:sp>
        <p:nvSpPr>
          <p:cNvPr id="9" name="Text Box 7">
            <a:extLst>
              <a:ext uri="{FF2B5EF4-FFF2-40B4-BE49-F238E27FC236}">
                <a16:creationId xmlns:a16="http://schemas.microsoft.com/office/drawing/2014/main" id="{2E2FACB7-65A8-F04A-8094-6CF3BDD3E5AF}"/>
              </a:ext>
            </a:extLst>
          </p:cNvPr>
          <p:cNvSpPr txBox="1">
            <a:spLocks noChangeArrowheads="1"/>
          </p:cNvSpPr>
          <p:nvPr/>
        </p:nvSpPr>
        <p:spPr bwMode="auto">
          <a:xfrm>
            <a:off x="495300" y="877888"/>
            <a:ext cx="834548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dirty="0"/>
              <a:t>Let’s return to the relationship between house price and size. We see a moderate, positive, linear relationship, so we can summarize its strength with a correlation. For this relationship, the correlation is 0.712.</a:t>
            </a:r>
          </a:p>
          <a:p>
            <a:pPr eaLnBrk="1" hangingPunct="1"/>
            <a:endParaRPr lang="en-US" altLang="en-US" dirty="0"/>
          </a:p>
          <a:p>
            <a:pPr eaLnBrk="1" hangingPunct="1"/>
            <a:endParaRPr lang="en-US" altLang="en-US" b="1" dirty="0">
              <a:solidFill>
                <a:srgbClr val="FF0000"/>
              </a:solidFill>
            </a:endParaRPr>
          </a:p>
          <a:p>
            <a:pPr eaLnBrk="1" hangingPunct="1"/>
            <a:r>
              <a:rPr lang="en-US" altLang="en-US" dirty="0"/>
              <a:t>  </a:t>
            </a:r>
          </a:p>
        </p:txBody>
      </p:sp>
    </p:spTree>
    <p:extLst>
      <p:ext uri="{BB962C8B-B14F-4D97-AF65-F5344CB8AC3E}">
        <p14:creationId xmlns:p14="http://schemas.microsoft.com/office/powerpoint/2010/main" val="91544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956230" cy="1096875"/>
          </a:xfrm>
        </p:spPr>
        <p:txBody>
          <a:bodyPr/>
          <a:lstStyle/>
          <a:p>
            <a:r>
              <a:rPr lang="en-US" dirty="0">
                <a:latin typeface="+mn-lt"/>
              </a:rPr>
              <a:t>4.5 </a:t>
            </a:r>
            <a:r>
              <a:rPr lang="en-US" dirty="0"/>
              <a:t>The Linear Model </a:t>
            </a: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29</a:t>
            </a:fld>
            <a:endParaRPr lang="en-GB" dirty="0"/>
          </a:p>
        </p:txBody>
      </p:sp>
      <p:sp>
        <p:nvSpPr>
          <p:cNvPr id="7" name="Text Box 7">
            <a:extLst>
              <a:ext uri="{FF2B5EF4-FFF2-40B4-BE49-F238E27FC236}">
                <a16:creationId xmlns:a16="http://schemas.microsoft.com/office/drawing/2014/main" id="{74ECC028-25AD-7343-9D9F-6883B2FD8C1B}"/>
              </a:ext>
            </a:extLst>
          </p:cNvPr>
          <p:cNvSpPr txBox="1">
            <a:spLocks noChangeArrowheads="1"/>
          </p:cNvSpPr>
          <p:nvPr/>
        </p:nvSpPr>
        <p:spPr bwMode="auto">
          <a:xfrm>
            <a:off x="495300" y="877888"/>
            <a:ext cx="8002465"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dirty="0"/>
              <a:t>We can model the relationship with a line and give the equation. </a:t>
            </a:r>
          </a:p>
          <a:p>
            <a:pPr eaLnBrk="1" hangingPunct="1"/>
            <a:endParaRPr lang="en-US" altLang="en-US" sz="2200" dirty="0"/>
          </a:p>
          <a:p>
            <a:pPr eaLnBrk="1" hangingPunct="1"/>
            <a:r>
              <a:rPr lang="en-US" altLang="en-US" sz="2200" dirty="0"/>
              <a:t>Specifically, we can find a linear model to describe the relationship we saw between </a:t>
            </a:r>
            <a:r>
              <a:rPr lang="en-US" altLang="en-US" sz="2200" i="1" dirty="0"/>
              <a:t>Price and Weight. </a:t>
            </a:r>
          </a:p>
          <a:p>
            <a:pPr eaLnBrk="1" hangingPunct="1"/>
            <a:endParaRPr lang="en-US" altLang="en-US" sz="2200" i="1" dirty="0"/>
          </a:p>
          <a:p>
            <a:pPr eaLnBrk="1" hangingPunct="1"/>
            <a:r>
              <a:rPr lang="en-US" altLang="en-US" sz="2200" i="1" dirty="0"/>
              <a:t>A </a:t>
            </a:r>
            <a:r>
              <a:rPr lang="en-US" altLang="en-US" sz="2200" b="1" i="1" dirty="0"/>
              <a:t>linear model is just an equation </a:t>
            </a:r>
            <a:r>
              <a:rPr lang="en-US" altLang="en-US" sz="2200" dirty="0"/>
              <a:t>of a straight line through the data. </a:t>
            </a:r>
          </a:p>
          <a:p>
            <a:pPr eaLnBrk="1" hangingPunct="1"/>
            <a:endParaRPr lang="en-US" altLang="en-US" sz="2200" dirty="0"/>
          </a:p>
          <a:p>
            <a:pPr eaLnBrk="1" hangingPunct="1"/>
            <a:r>
              <a:rPr lang="en-US" altLang="en-US" sz="2200" dirty="0"/>
              <a:t>The points in the scatterplot don’t all line up, but a straight line can summarize the general pattern with only a few parameters.</a:t>
            </a:r>
          </a:p>
          <a:p>
            <a:pPr eaLnBrk="1" hangingPunct="1"/>
            <a:endParaRPr lang="en-US" altLang="en-US" sz="2200" dirty="0"/>
          </a:p>
          <a:p>
            <a:pPr eaLnBrk="1" hangingPunct="1"/>
            <a:endParaRPr lang="en-US" altLang="en-US" sz="3200" b="1" dirty="0">
              <a:solidFill>
                <a:srgbClr val="FF0000"/>
              </a:solidFill>
            </a:endParaRPr>
          </a:p>
        </p:txBody>
      </p:sp>
    </p:spTree>
    <p:extLst>
      <p:ext uri="{BB962C8B-B14F-4D97-AF65-F5344CB8AC3E}">
        <p14:creationId xmlns:p14="http://schemas.microsoft.com/office/powerpoint/2010/main" val="1784897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4.1  </a:t>
            </a:r>
            <a:r>
              <a:rPr lang="en-US" dirty="0"/>
              <a:t>Looking at Scatterplots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3</a:t>
            </a:fld>
            <a:endParaRPr lang="en-GB" dirty="0"/>
          </a:p>
        </p:txBody>
      </p:sp>
      <p:sp>
        <p:nvSpPr>
          <p:cNvPr id="6" name="Text Box 7">
            <a:extLst>
              <a:ext uri="{FF2B5EF4-FFF2-40B4-BE49-F238E27FC236}">
                <a16:creationId xmlns:a16="http://schemas.microsoft.com/office/drawing/2014/main" id="{0660A0F9-532D-0949-B498-40F7E4CF42E5}"/>
              </a:ext>
            </a:extLst>
          </p:cNvPr>
          <p:cNvSpPr txBox="1">
            <a:spLocks noChangeArrowheads="1"/>
          </p:cNvSpPr>
          <p:nvPr/>
        </p:nvSpPr>
        <p:spPr bwMode="auto">
          <a:xfrm>
            <a:off x="495300" y="1117600"/>
            <a:ext cx="766304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The </a:t>
            </a:r>
            <a:r>
              <a:rPr lang="en-US" altLang="en-US" i="1" dirty="0">
                <a:solidFill>
                  <a:srgbClr val="0000FF"/>
                </a:solidFill>
              </a:rPr>
              <a:t>direction</a:t>
            </a:r>
            <a:r>
              <a:rPr lang="en-US" altLang="en-US" b="1" dirty="0"/>
              <a:t> </a:t>
            </a:r>
            <a:r>
              <a:rPr lang="en-US" altLang="en-US" dirty="0"/>
              <a:t>of the association is important.</a:t>
            </a:r>
          </a:p>
          <a:p>
            <a:pPr eaLnBrk="1" hangingPunct="1"/>
            <a:endParaRPr lang="en-US" altLang="en-US" dirty="0"/>
          </a:p>
          <a:p>
            <a:pPr eaLnBrk="1" hangingPunct="1"/>
            <a:r>
              <a:rPr lang="en-US" altLang="en-US" dirty="0"/>
              <a:t>A pattern that runs from the upper left to the lower right is said to be </a:t>
            </a:r>
            <a:r>
              <a:rPr lang="en-US" altLang="en-US" i="1" dirty="0">
                <a:solidFill>
                  <a:srgbClr val="0000FF"/>
                </a:solidFill>
              </a:rPr>
              <a:t>negative</a:t>
            </a:r>
            <a:r>
              <a:rPr lang="en-US" altLang="en-US" dirty="0"/>
              <a:t>.</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A pattern running from the lower left to the upper right is  called </a:t>
            </a:r>
            <a:r>
              <a:rPr lang="en-US" altLang="en-US" i="1" dirty="0">
                <a:solidFill>
                  <a:srgbClr val="0000FF"/>
                </a:solidFill>
              </a:rPr>
              <a:t>positive</a:t>
            </a:r>
            <a:r>
              <a:rPr lang="en-US" altLang="en-US" dirty="0"/>
              <a:t>.</a:t>
            </a:r>
          </a:p>
        </p:txBody>
      </p:sp>
      <p:pic>
        <p:nvPicPr>
          <p:cNvPr id="10" name="Picture 9">
            <a:extLst>
              <a:ext uri="{FF2B5EF4-FFF2-40B4-BE49-F238E27FC236}">
                <a16:creationId xmlns:a16="http://schemas.microsoft.com/office/drawing/2014/main" id="{1F30B3E6-DF45-A642-9F83-54EEA70B0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0573" y="4697845"/>
            <a:ext cx="1125187" cy="1291881"/>
          </a:xfrm>
          <a:prstGeom prst="rect">
            <a:avLst/>
          </a:prstGeom>
        </p:spPr>
      </p:pic>
      <p:pic>
        <p:nvPicPr>
          <p:cNvPr id="12" name="Picture 11">
            <a:extLst>
              <a:ext uri="{FF2B5EF4-FFF2-40B4-BE49-F238E27FC236}">
                <a16:creationId xmlns:a16="http://schemas.microsoft.com/office/drawing/2014/main" id="{65169994-FE5D-784F-AB88-B95713D40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9512" y="2431829"/>
            <a:ext cx="1350901" cy="1350901"/>
          </a:xfrm>
          <a:prstGeom prst="rect">
            <a:avLst/>
          </a:prstGeom>
        </p:spPr>
      </p:pic>
    </p:spTree>
    <p:extLst>
      <p:ext uri="{BB962C8B-B14F-4D97-AF65-F5344CB8AC3E}">
        <p14:creationId xmlns:p14="http://schemas.microsoft.com/office/powerpoint/2010/main" val="779252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956230" cy="1096875"/>
          </a:xfrm>
        </p:spPr>
        <p:txBody>
          <a:bodyPr/>
          <a:lstStyle/>
          <a:p>
            <a:r>
              <a:rPr lang="en-US" dirty="0">
                <a:latin typeface="+mn-lt"/>
              </a:rPr>
              <a:t>4.5 </a:t>
            </a:r>
            <a:r>
              <a:rPr lang="en-US" dirty="0"/>
              <a:t>The Linear Model </a:t>
            </a: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30</a:t>
            </a:fld>
            <a:endParaRPr lang="en-GB" dirty="0"/>
          </a:p>
        </p:txBody>
      </p:sp>
      <p:sp>
        <p:nvSpPr>
          <p:cNvPr id="5" name="Text Box 7">
            <a:extLst>
              <a:ext uri="{FF2B5EF4-FFF2-40B4-BE49-F238E27FC236}">
                <a16:creationId xmlns:a16="http://schemas.microsoft.com/office/drawing/2014/main" id="{DDD0004F-64ED-B341-B97E-677DD6092C31}"/>
              </a:ext>
            </a:extLst>
          </p:cNvPr>
          <p:cNvSpPr txBox="1">
            <a:spLocks noChangeArrowheads="1"/>
          </p:cNvSpPr>
          <p:nvPr/>
        </p:nvSpPr>
        <p:spPr bwMode="auto">
          <a:xfrm>
            <a:off x="495300" y="877888"/>
            <a:ext cx="916305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chemeClr val="accent2"/>
                </a:solidFill>
              </a:rPr>
              <a:t>Residuals</a:t>
            </a:r>
          </a:p>
          <a:p>
            <a:pPr eaLnBrk="1" hangingPunct="1"/>
            <a:endParaRPr lang="en-US" altLang="en-US" dirty="0"/>
          </a:p>
          <a:p>
            <a:pPr eaLnBrk="1" hangingPunct="1"/>
            <a:r>
              <a:rPr lang="en-US" altLang="en-US" dirty="0"/>
              <a:t>We know the model won’t be perfect. </a:t>
            </a:r>
          </a:p>
          <a:p>
            <a:pPr eaLnBrk="1" hangingPunct="1"/>
            <a:endParaRPr lang="en-US" altLang="en-US" dirty="0"/>
          </a:p>
          <a:p>
            <a:pPr eaLnBrk="1" hangingPunct="1"/>
            <a:r>
              <a:rPr lang="en-US" altLang="en-US" dirty="0"/>
              <a:t>No matter what line we draw, it won’t go through many of the points.</a:t>
            </a:r>
          </a:p>
          <a:p>
            <a:pPr eaLnBrk="1" hangingPunct="1"/>
            <a:endParaRPr lang="en-US" altLang="en-US" dirty="0"/>
          </a:p>
          <a:p>
            <a:pPr eaLnBrk="1" hangingPunct="1"/>
            <a:r>
              <a:rPr lang="en-US" altLang="en-US" dirty="0"/>
              <a:t>Our question now is how to find the right line.</a:t>
            </a:r>
          </a:p>
        </p:txBody>
      </p:sp>
    </p:spTree>
    <p:extLst>
      <p:ext uri="{BB962C8B-B14F-4D97-AF65-F5344CB8AC3E}">
        <p14:creationId xmlns:p14="http://schemas.microsoft.com/office/powerpoint/2010/main" val="1845012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956230" cy="1096875"/>
          </a:xfrm>
        </p:spPr>
        <p:txBody>
          <a:bodyPr/>
          <a:lstStyle/>
          <a:p>
            <a:r>
              <a:rPr lang="en-US" dirty="0">
                <a:latin typeface="+mn-lt"/>
              </a:rPr>
              <a:t>4.5 </a:t>
            </a:r>
            <a:r>
              <a:rPr lang="en-US" dirty="0"/>
              <a:t>The Linear Model </a:t>
            </a: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31</a:t>
            </a:fld>
            <a:endParaRPr lang="en-GB" dirty="0"/>
          </a:p>
        </p:txBody>
      </p:sp>
      <p:sp>
        <p:nvSpPr>
          <p:cNvPr id="5" name="Text Box 7">
            <a:extLst>
              <a:ext uri="{FF2B5EF4-FFF2-40B4-BE49-F238E27FC236}">
                <a16:creationId xmlns:a16="http://schemas.microsoft.com/office/drawing/2014/main" id="{E2D54146-1017-1C42-B90B-9FFFFCF8FF7E}"/>
              </a:ext>
            </a:extLst>
          </p:cNvPr>
          <p:cNvSpPr txBox="1">
            <a:spLocks noChangeArrowheads="1"/>
          </p:cNvSpPr>
          <p:nvPr/>
        </p:nvSpPr>
        <p:spPr bwMode="auto">
          <a:xfrm>
            <a:off x="495300" y="877888"/>
            <a:ext cx="800246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chemeClr val="accent2"/>
                </a:solidFill>
              </a:rPr>
              <a:t>Residuals</a:t>
            </a:r>
          </a:p>
          <a:p>
            <a:pPr eaLnBrk="1" hangingPunct="1"/>
            <a:endParaRPr lang="en-US" altLang="en-US" dirty="0"/>
          </a:p>
          <a:p>
            <a:pPr eaLnBrk="1" hangingPunct="1"/>
            <a:r>
              <a:rPr lang="en-US" altLang="en-US" dirty="0"/>
              <a:t>A linear model can be written in the form                      where </a:t>
            </a:r>
            <a:r>
              <a:rPr lang="en-US" altLang="en-US" i="1" dirty="0">
                <a:latin typeface="Times New Roman" panose="02020603050405020304" pitchFamily="18" charset="0"/>
              </a:rPr>
              <a:t>b</a:t>
            </a:r>
            <a:r>
              <a:rPr lang="en-US" altLang="en-US" i="1" baseline="-25000" dirty="0">
                <a:latin typeface="Times New Roman" panose="02020603050405020304" pitchFamily="18" charset="0"/>
              </a:rPr>
              <a:t>0</a:t>
            </a:r>
            <a:r>
              <a:rPr lang="en-US" altLang="en-US" i="1" dirty="0"/>
              <a:t> </a:t>
            </a:r>
            <a:r>
              <a:rPr lang="en-US" altLang="en-US" dirty="0"/>
              <a:t>and </a:t>
            </a:r>
            <a:r>
              <a:rPr lang="en-US" altLang="en-US" i="1" dirty="0">
                <a:latin typeface="Times New Roman" panose="02020603050405020304" pitchFamily="18" charset="0"/>
              </a:rPr>
              <a:t>b</a:t>
            </a:r>
            <a:r>
              <a:rPr lang="en-US" altLang="en-US" i="1" baseline="-25000" dirty="0">
                <a:latin typeface="Times New Roman" panose="02020603050405020304" pitchFamily="18" charset="0"/>
              </a:rPr>
              <a:t>1</a:t>
            </a:r>
            <a:r>
              <a:rPr lang="en-US" altLang="en-US" i="1" dirty="0"/>
              <a:t> </a:t>
            </a:r>
            <a:r>
              <a:rPr lang="en-US" altLang="en-US" dirty="0"/>
              <a:t>are numbers estimated from the data and    is the </a:t>
            </a:r>
            <a:r>
              <a:rPr lang="en-US" altLang="en-US" i="1" dirty="0">
                <a:solidFill>
                  <a:schemeClr val="tx2"/>
                </a:solidFill>
              </a:rPr>
              <a:t>predicted value</a:t>
            </a:r>
            <a:r>
              <a:rPr lang="en-US" altLang="en-US" dirty="0"/>
              <a:t>.</a:t>
            </a:r>
          </a:p>
          <a:p>
            <a:pPr eaLnBrk="1" hangingPunct="1"/>
            <a:endParaRPr lang="en-US" altLang="en-US" dirty="0"/>
          </a:p>
          <a:p>
            <a:pPr eaLnBrk="1" hangingPunct="1"/>
            <a:r>
              <a:rPr lang="en-US" altLang="en-US" dirty="0"/>
              <a:t>The difference between the predicted value and the observed value, </a:t>
            </a:r>
            <a:r>
              <a:rPr lang="en-US" altLang="en-US" i="1" dirty="0">
                <a:latin typeface="Times New Roman" panose="02020603050405020304" pitchFamily="18" charset="0"/>
              </a:rPr>
              <a:t>y</a:t>
            </a:r>
            <a:r>
              <a:rPr lang="en-US" altLang="en-US" dirty="0"/>
              <a:t>, is called the </a:t>
            </a:r>
            <a:r>
              <a:rPr lang="en-US" altLang="en-US" i="1" dirty="0">
                <a:solidFill>
                  <a:schemeClr val="tx2"/>
                </a:solidFill>
              </a:rPr>
              <a:t>residual</a:t>
            </a:r>
            <a:r>
              <a:rPr lang="en-US" altLang="en-US" dirty="0"/>
              <a:t> and is denoted </a:t>
            </a:r>
            <a:r>
              <a:rPr lang="en-US" altLang="en-US" i="1" dirty="0">
                <a:latin typeface="Times New Roman" panose="02020603050405020304" pitchFamily="18" charset="0"/>
              </a:rPr>
              <a:t>e</a:t>
            </a:r>
            <a:r>
              <a:rPr lang="en-US" altLang="en-US" i="1" dirty="0"/>
              <a:t>.</a:t>
            </a:r>
            <a:endParaRPr lang="en-US" altLang="en-US" dirty="0"/>
          </a:p>
          <a:p>
            <a:pPr eaLnBrk="1" hangingPunct="1"/>
            <a:endParaRPr lang="en-US" altLang="en-US" dirty="0"/>
          </a:p>
        </p:txBody>
      </p:sp>
      <p:graphicFrame>
        <p:nvGraphicFramePr>
          <p:cNvPr id="6" name="Object 8">
            <a:extLst>
              <a:ext uri="{FF2B5EF4-FFF2-40B4-BE49-F238E27FC236}">
                <a16:creationId xmlns:a16="http://schemas.microsoft.com/office/drawing/2014/main" id="{B44BA82A-D86E-E546-A721-0013ED4F79BE}"/>
              </a:ext>
            </a:extLst>
          </p:cNvPr>
          <p:cNvGraphicFramePr>
            <a:graphicFrameLocks noChangeAspect="1"/>
          </p:cNvGraphicFramePr>
          <p:nvPr/>
        </p:nvGraphicFramePr>
        <p:xfrm>
          <a:off x="4084638" y="4249738"/>
          <a:ext cx="1446212" cy="474662"/>
        </p:xfrm>
        <a:graphic>
          <a:graphicData uri="http://schemas.openxmlformats.org/presentationml/2006/ole">
            <mc:AlternateContent xmlns:mc="http://schemas.openxmlformats.org/markup-compatibility/2006">
              <mc:Choice xmlns:v="urn:schemas-microsoft-com:vml" Requires="v">
                <p:oleObj spid="_x0000_s31761" name="Equation" r:id="rId3" imgW="13169900" imgH="4686300" progId="Equation.3">
                  <p:embed/>
                </p:oleObj>
              </mc:Choice>
              <mc:Fallback>
                <p:oleObj name="Equation" r:id="rId3" imgW="13169900" imgH="4686300" progId="Equation.3">
                  <p:embed/>
                  <p:pic>
                    <p:nvPicPr>
                      <p:cNvPr id="2050" name="Object 8">
                        <a:extLst>
                          <a:ext uri="{FF2B5EF4-FFF2-40B4-BE49-F238E27FC236}">
                            <a16:creationId xmlns:a16="http://schemas.microsoft.com/office/drawing/2014/main" id="{C51F0DE2-75EF-A243-9DBB-6D0A54488E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4638" y="4249738"/>
                        <a:ext cx="1446212" cy="474662"/>
                      </a:xfrm>
                      <a:prstGeom prst="rect">
                        <a:avLst/>
                      </a:prstGeom>
                      <a:solidFill>
                        <a:schemeClr val="bg1"/>
                      </a:solidFill>
                      <a:ln w="9525">
                        <a:solidFill>
                          <a:schemeClr val="tx1"/>
                        </a:solidFill>
                        <a:miter lim="800000"/>
                        <a:headEnd/>
                        <a:tailEnd/>
                      </a:ln>
                    </p:spPr>
                  </p:pic>
                </p:oleObj>
              </mc:Fallback>
            </mc:AlternateContent>
          </a:graphicData>
        </a:graphic>
      </p:graphicFrame>
      <p:graphicFrame>
        <p:nvGraphicFramePr>
          <p:cNvPr id="7" name="Object 4">
            <a:extLst>
              <a:ext uri="{FF2B5EF4-FFF2-40B4-BE49-F238E27FC236}">
                <a16:creationId xmlns:a16="http://schemas.microsoft.com/office/drawing/2014/main" id="{6E37AC5D-FAA7-D64B-A717-6B58EEF229D6}"/>
              </a:ext>
            </a:extLst>
          </p:cNvPr>
          <p:cNvGraphicFramePr>
            <a:graphicFrameLocks noChangeAspect="1"/>
          </p:cNvGraphicFramePr>
          <p:nvPr/>
        </p:nvGraphicFramePr>
        <p:xfrm>
          <a:off x="6032500" y="1600200"/>
          <a:ext cx="1831975" cy="533400"/>
        </p:xfrm>
        <a:graphic>
          <a:graphicData uri="http://schemas.openxmlformats.org/presentationml/2006/ole">
            <mc:AlternateContent xmlns:mc="http://schemas.openxmlformats.org/markup-compatibility/2006">
              <mc:Choice xmlns:v="urn:schemas-microsoft-com:vml" Requires="v">
                <p:oleObj spid="_x0000_s31762" name="Equation" r:id="rId5" imgW="16675100" imgH="5270500" progId="Equation.3">
                  <p:embed/>
                </p:oleObj>
              </mc:Choice>
              <mc:Fallback>
                <p:oleObj name="Equation" r:id="rId5" imgW="16675100" imgH="5270500" progId="Equation.3">
                  <p:embed/>
                  <p:pic>
                    <p:nvPicPr>
                      <p:cNvPr id="2052" name="Object 4">
                        <a:extLst>
                          <a:ext uri="{FF2B5EF4-FFF2-40B4-BE49-F238E27FC236}">
                            <a16:creationId xmlns:a16="http://schemas.microsoft.com/office/drawing/2014/main" id="{187D5E77-AC2A-7047-AAAC-9388502A04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2500" y="1600200"/>
                        <a:ext cx="1831975" cy="5334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66968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956230" cy="1096875"/>
          </a:xfrm>
        </p:spPr>
        <p:txBody>
          <a:bodyPr/>
          <a:lstStyle/>
          <a:p>
            <a:r>
              <a:rPr lang="en-US" dirty="0">
                <a:latin typeface="+mn-lt"/>
              </a:rPr>
              <a:t>4.5 </a:t>
            </a:r>
            <a:r>
              <a:rPr lang="en-US" dirty="0"/>
              <a:t>The Linear Model </a:t>
            </a: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32</a:t>
            </a:fld>
            <a:endParaRPr lang="en-GB" dirty="0"/>
          </a:p>
        </p:txBody>
      </p:sp>
      <p:sp>
        <p:nvSpPr>
          <p:cNvPr id="5" name="Text Box 7">
            <a:extLst>
              <a:ext uri="{FF2B5EF4-FFF2-40B4-BE49-F238E27FC236}">
                <a16:creationId xmlns:a16="http://schemas.microsoft.com/office/drawing/2014/main" id="{9F791C29-D35B-0E4E-9BA5-A88A06C0BF9D}"/>
              </a:ext>
            </a:extLst>
          </p:cNvPr>
          <p:cNvSpPr txBox="1">
            <a:spLocks noChangeArrowheads="1"/>
          </p:cNvSpPr>
          <p:nvPr/>
        </p:nvSpPr>
        <p:spPr bwMode="auto">
          <a:xfrm>
            <a:off x="495300" y="877888"/>
            <a:ext cx="8002465"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chemeClr val="accent2"/>
                </a:solidFill>
              </a:rPr>
              <a:t>The Line of “Best Fit”</a:t>
            </a:r>
          </a:p>
          <a:p>
            <a:pPr eaLnBrk="1" hangingPunct="1"/>
            <a:endParaRPr lang="en-US" altLang="en-US" dirty="0"/>
          </a:p>
          <a:p>
            <a:pPr eaLnBrk="1" hangingPunct="1"/>
            <a:r>
              <a:rPr lang="en-US" altLang="en-US" dirty="0"/>
              <a:t>Some residuals will be positive and some negative, so adding up all the residuals is not a good assessment of how well the line fits the data.</a:t>
            </a:r>
          </a:p>
          <a:p>
            <a:pPr eaLnBrk="1" hangingPunct="1"/>
            <a:endParaRPr lang="en-US" altLang="en-US" sz="1400" dirty="0"/>
          </a:p>
          <a:p>
            <a:pPr eaLnBrk="1" hangingPunct="1"/>
            <a:r>
              <a:rPr lang="en-US" altLang="en-US" dirty="0"/>
              <a:t>If we consider the sum of the squares of the residuals, then the smaller the sum, the better the fit.</a:t>
            </a:r>
          </a:p>
          <a:p>
            <a:pPr eaLnBrk="1" hangingPunct="1"/>
            <a:endParaRPr lang="en-US" altLang="en-US" sz="1400" dirty="0"/>
          </a:p>
          <a:p>
            <a:pPr eaLnBrk="1" hangingPunct="1"/>
            <a:r>
              <a:rPr lang="en-US" altLang="en-US" dirty="0"/>
              <a:t>The </a:t>
            </a:r>
            <a:r>
              <a:rPr lang="en-US" altLang="en-US" i="1" dirty="0">
                <a:solidFill>
                  <a:schemeClr val="tx2"/>
                </a:solidFill>
              </a:rPr>
              <a:t>line of best fit</a:t>
            </a:r>
            <a:r>
              <a:rPr lang="en-US" altLang="en-US" dirty="0">
                <a:solidFill>
                  <a:schemeClr val="tx2"/>
                </a:solidFill>
              </a:rPr>
              <a:t> </a:t>
            </a:r>
            <a:r>
              <a:rPr lang="en-US" altLang="en-US" dirty="0"/>
              <a:t>is the line for which the sum of the squared residuals is smallest – often called the </a:t>
            </a:r>
            <a:r>
              <a:rPr lang="en-US" altLang="en-US" i="1" dirty="0">
                <a:solidFill>
                  <a:schemeClr val="tx2"/>
                </a:solidFill>
              </a:rPr>
              <a:t>least squares line</a:t>
            </a:r>
            <a:r>
              <a:rPr lang="en-US" altLang="en-US" dirty="0"/>
              <a:t>.</a:t>
            </a:r>
          </a:p>
          <a:p>
            <a:pPr eaLnBrk="1" hangingPunct="1"/>
            <a:endParaRPr lang="en-US" altLang="en-US" sz="1400" dirty="0"/>
          </a:p>
        </p:txBody>
      </p:sp>
    </p:spTree>
    <p:extLst>
      <p:ext uri="{BB962C8B-B14F-4D97-AF65-F5344CB8AC3E}">
        <p14:creationId xmlns:p14="http://schemas.microsoft.com/office/powerpoint/2010/main" val="3224512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4.6  </a:t>
            </a:r>
            <a:r>
              <a:rPr lang="en-US" dirty="0"/>
              <a:t>Correlation and the Line </a:t>
            </a: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33</a:t>
            </a:fld>
            <a:endParaRPr lang="en-GB" dirty="0"/>
          </a:p>
        </p:txBody>
      </p:sp>
      <p:sp>
        <p:nvSpPr>
          <p:cNvPr id="7" name="Text Box 7">
            <a:extLst>
              <a:ext uri="{FF2B5EF4-FFF2-40B4-BE49-F238E27FC236}">
                <a16:creationId xmlns:a16="http://schemas.microsoft.com/office/drawing/2014/main" id="{18129B2B-7445-1845-B755-4E333230B1CA}"/>
              </a:ext>
            </a:extLst>
          </p:cNvPr>
          <p:cNvSpPr txBox="1">
            <a:spLocks noChangeArrowheads="1"/>
          </p:cNvSpPr>
          <p:nvPr/>
        </p:nvSpPr>
        <p:spPr bwMode="auto">
          <a:xfrm>
            <a:off x="495300" y="877888"/>
            <a:ext cx="739292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Straight lines can be written as                      </a:t>
            </a:r>
          </a:p>
          <a:p>
            <a:pPr eaLnBrk="1" hangingPunct="1"/>
            <a:endParaRPr lang="en-US" altLang="en-US" dirty="0"/>
          </a:p>
          <a:p>
            <a:pPr eaLnBrk="1" hangingPunct="1"/>
            <a:r>
              <a:rPr lang="en-US" altLang="en-US" dirty="0"/>
              <a:t>The scatterplot of real data won’t fall exactly on a line so we denote the model of predicted values by the equation                     </a:t>
            </a:r>
          </a:p>
          <a:p>
            <a:pPr eaLnBrk="1" hangingPunct="1"/>
            <a:endParaRPr lang="en-US" altLang="en-US" dirty="0"/>
          </a:p>
          <a:p>
            <a:pPr eaLnBrk="1" hangingPunct="1"/>
            <a:endParaRPr lang="en-US" altLang="en-US" dirty="0"/>
          </a:p>
          <a:p>
            <a:pPr eaLnBrk="1" hangingPunct="1"/>
            <a:r>
              <a:rPr lang="en-US" altLang="en-US" dirty="0"/>
              <a:t>But if the model is a good one, the data values will scatter closely around it.</a:t>
            </a:r>
          </a:p>
          <a:p>
            <a:pPr eaLnBrk="1" hangingPunct="1"/>
            <a:endParaRPr lang="en-US" altLang="en-US" dirty="0"/>
          </a:p>
          <a:p>
            <a:pPr eaLnBrk="1" hangingPunct="1"/>
            <a:r>
              <a:rPr lang="en-US" altLang="en-US" dirty="0"/>
              <a:t>The “hat” on the </a:t>
            </a:r>
            <a:r>
              <a:rPr lang="en-US" altLang="en-US" i="1" dirty="0">
                <a:latin typeface="Times New Roman" panose="02020603050405020304" pitchFamily="18" charset="0"/>
              </a:rPr>
              <a:t>y</a:t>
            </a:r>
            <a:r>
              <a:rPr lang="en-US" altLang="en-US" dirty="0"/>
              <a:t> will be used to represent an approximate, or predicted, value.</a:t>
            </a:r>
          </a:p>
        </p:txBody>
      </p:sp>
      <p:graphicFrame>
        <p:nvGraphicFramePr>
          <p:cNvPr id="8" name="Object 8">
            <a:extLst>
              <a:ext uri="{FF2B5EF4-FFF2-40B4-BE49-F238E27FC236}">
                <a16:creationId xmlns:a16="http://schemas.microsoft.com/office/drawing/2014/main" id="{9607C0DC-8597-3C47-B81D-84644A426FB8}"/>
              </a:ext>
            </a:extLst>
          </p:cNvPr>
          <p:cNvGraphicFramePr>
            <a:graphicFrameLocks noChangeAspect="1"/>
          </p:cNvGraphicFramePr>
          <p:nvPr/>
        </p:nvGraphicFramePr>
        <p:xfrm>
          <a:off x="5124450" y="855663"/>
          <a:ext cx="1895475" cy="533400"/>
        </p:xfrm>
        <a:graphic>
          <a:graphicData uri="http://schemas.openxmlformats.org/presentationml/2006/ole">
            <mc:AlternateContent xmlns:mc="http://schemas.openxmlformats.org/markup-compatibility/2006">
              <mc:Choice xmlns:v="urn:schemas-microsoft-com:vml" Requires="v">
                <p:oleObj spid="_x0000_s34831" name="Equation" r:id="rId3" imgW="17259300" imgH="5270500" progId="Equation.3">
                  <p:embed/>
                </p:oleObj>
              </mc:Choice>
              <mc:Fallback>
                <p:oleObj name="Equation" r:id="rId3" imgW="17259300" imgH="5270500" progId="Equation.3">
                  <p:embed/>
                  <p:pic>
                    <p:nvPicPr>
                      <p:cNvPr id="3074" name="Object 8">
                        <a:extLst>
                          <a:ext uri="{FF2B5EF4-FFF2-40B4-BE49-F238E27FC236}">
                            <a16:creationId xmlns:a16="http://schemas.microsoft.com/office/drawing/2014/main" id="{847808E6-EFDA-5840-8111-4D45AE6AE3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4450" y="855663"/>
                        <a:ext cx="1895475" cy="5334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 name="Object 3">
            <a:extLst>
              <a:ext uri="{FF2B5EF4-FFF2-40B4-BE49-F238E27FC236}">
                <a16:creationId xmlns:a16="http://schemas.microsoft.com/office/drawing/2014/main" id="{A7535C1B-40A1-CB45-8D55-ED385286FA86}"/>
              </a:ext>
            </a:extLst>
          </p:cNvPr>
          <p:cNvGraphicFramePr>
            <a:graphicFrameLocks noChangeAspect="1"/>
          </p:cNvGraphicFramePr>
          <p:nvPr>
            <p:extLst>
              <p:ext uri="{D42A27DB-BD31-4B8C-83A1-F6EECF244321}">
                <p14:modId xmlns:p14="http://schemas.microsoft.com/office/powerpoint/2010/main" val="3916239064"/>
              </p:ext>
            </p:extLst>
          </p:nvPr>
        </p:nvGraphicFramePr>
        <p:xfrm>
          <a:off x="1842770" y="2320925"/>
          <a:ext cx="1895475" cy="533400"/>
        </p:xfrm>
        <a:graphic>
          <a:graphicData uri="http://schemas.openxmlformats.org/presentationml/2006/ole">
            <mc:AlternateContent xmlns:mc="http://schemas.openxmlformats.org/markup-compatibility/2006">
              <mc:Choice xmlns:v="urn:schemas-microsoft-com:vml" Requires="v">
                <p:oleObj spid="_x0000_s34832" name="Equation" r:id="rId5" imgW="17259300" imgH="5270500" progId="Equation.3">
                  <p:embed/>
                </p:oleObj>
              </mc:Choice>
              <mc:Fallback>
                <p:oleObj name="Equation" r:id="rId5" imgW="17259300" imgH="5270500" progId="Equation.3">
                  <p:embed/>
                  <p:pic>
                    <p:nvPicPr>
                      <p:cNvPr id="3075" name="Object 3">
                        <a:extLst>
                          <a:ext uri="{FF2B5EF4-FFF2-40B4-BE49-F238E27FC236}">
                            <a16:creationId xmlns:a16="http://schemas.microsoft.com/office/drawing/2014/main" id="{4F7F57D1-B31C-AD41-A85B-8768537E28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2770" y="2320925"/>
                        <a:ext cx="1895475" cy="5334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68528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4.6  </a:t>
            </a:r>
            <a:r>
              <a:rPr lang="en-US" dirty="0"/>
              <a:t>Correlation and the Line </a:t>
            </a: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34</a:t>
            </a:fld>
            <a:endParaRPr lang="en-GB" dirty="0"/>
          </a:p>
        </p:txBody>
      </p:sp>
      <p:pic>
        <p:nvPicPr>
          <p:cNvPr id="5" name="Picture 4">
            <a:extLst>
              <a:ext uri="{FF2B5EF4-FFF2-40B4-BE49-F238E27FC236}">
                <a16:creationId xmlns:a16="http://schemas.microsoft.com/office/drawing/2014/main" id="{A3E7B5E3-67FF-FF48-8277-658E22815C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5650" y="2565400"/>
            <a:ext cx="4845253" cy="2704687"/>
          </a:xfrm>
          <a:prstGeom prst="rect">
            <a:avLst/>
          </a:prstGeom>
        </p:spPr>
      </p:pic>
      <p:sp>
        <p:nvSpPr>
          <p:cNvPr id="6" name="Text Box 7">
            <a:extLst>
              <a:ext uri="{FF2B5EF4-FFF2-40B4-BE49-F238E27FC236}">
                <a16:creationId xmlns:a16="http://schemas.microsoft.com/office/drawing/2014/main" id="{5365D590-122B-BB44-A0AD-90BD221E6660}"/>
              </a:ext>
            </a:extLst>
          </p:cNvPr>
          <p:cNvSpPr txBox="1">
            <a:spLocks noChangeArrowheads="1"/>
          </p:cNvSpPr>
          <p:nvPr/>
        </p:nvSpPr>
        <p:spPr bwMode="auto">
          <a:xfrm>
            <a:off x="495300" y="877888"/>
            <a:ext cx="8274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For the </a:t>
            </a:r>
            <a:r>
              <a:rPr lang="en-US" dirty="0"/>
              <a:t>Saratoga house data</a:t>
            </a:r>
            <a:r>
              <a:rPr lang="en-US" altLang="en-US" dirty="0"/>
              <a:t>, the line is:</a:t>
            </a:r>
            <a:endParaRPr lang="en-US" altLang="en-US" sz="2000" b="1" dirty="0">
              <a:solidFill>
                <a:srgbClr val="FF0000"/>
              </a:solidFill>
            </a:endParaRPr>
          </a:p>
        </p:txBody>
      </p:sp>
      <p:sp>
        <p:nvSpPr>
          <p:cNvPr id="7" name="Text Box 15">
            <a:extLst>
              <a:ext uri="{FF2B5EF4-FFF2-40B4-BE49-F238E27FC236}">
                <a16:creationId xmlns:a16="http://schemas.microsoft.com/office/drawing/2014/main" id="{6B188FB9-BE76-8F47-AA88-F9DB4FF79920}"/>
              </a:ext>
            </a:extLst>
          </p:cNvPr>
          <p:cNvSpPr txBox="1">
            <a:spLocks noChangeArrowheads="1"/>
          </p:cNvSpPr>
          <p:nvPr/>
        </p:nvSpPr>
        <p:spPr bwMode="auto">
          <a:xfrm>
            <a:off x="495300" y="2285417"/>
            <a:ext cx="338175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dirty="0"/>
              <a:t>The slope, 113.12, says that we can expect a house that’s one square foot bigger will be worth, on average, about $113.12 more.</a:t>
            </a:r>
          </a:p>
        </p:txBody>
      </p:sp>
      <p:graphicFrame>
        <p:nvGraphicFramePr>
          <p:cNvPr id="8" name="Object 3">
            <a:extLst>
              <a:ext uri="{FF2B5EF4-FFF2-40B4-BE49-F238E27FC236}">
                <a16:creationId xmlns:a16="http://schemas.microsoft.com/office/drawing/2014/main" id="{7272D578-7E19-4D46-953C-DF2ECA500BED}"/>
              </a:ext>
            </a:extLst>
          </p:cNvPr>
          <p:cNvGraphicFramePr>
            <a:graphicFrameLocks noChangeAspect="1"/>
          </p:cNvGraphicFramePr>
          <p:nvPr>
            <p:extLst>
              <p:ext uri="{D42A27DB-BD31-4B8C-83A1-F6EECF244321}">
                <p14:modId xmlns:p14="http://schemas.microsoft.com/office/powerpoint/2010/main" val="2635516262"/>
              </p:ext>
            </p:extLst>
          </p:nvPr>
        </p:nvGraphicFramePr>
        <p:xfrm>
          <a:off x="2184400" y="1538288"/>
          <a:ext cx="4402138" cy="582612"/>
        </p:xfrm>
        <a:graphic>
          <a:graphicData uri="http://schemas.openxmlformats.org/presentationml/2006/ole">
            <mc:AlternateContent xmlns:mc="http://schemas.openxmlformats.org/markup-compatibility/2006">
              <mc:Choice xmlns:v="urn:schemas-microsoft-com:vml" Requires="v">
                <p:oleObj spid="_x0000_s35848" name="Equation" r:id="rId4" imgW="2286000" imgH="266700" progId="Equation.DSMT4">
                  <p:embed/>
                </p:oleObj>
              </mc:Choice>
              <mc:Fallback>
                <p:oleObj name="Equation" r:id="rId4" imgW="2286000" imgH="266700" progId="Equation.DSMT4">
                  <p:embed/>
                  <p:pic>
                    <p:nvPicPr>
                      <p:cNvPr id="5122" name="Object 3">
                        <a:extLst>
                          <a:ext uri="{FF2B5EF4-FFF2-40B4-BE49-F238E27FC236}">
                            <a16:creationId xmlns:a16="http://schemas.microsoft.com/office/drawing/2014/main" id="{9308A3B7-36C5-A842-B713-B69BC161454C}"/>
                          </a:ext>
                        </a:extLst>
                      </p:cNvPr>
                      <p:cNvPicPr>
                        <a:picLocks noChangeAspect="1" noChangeArrowheads="1"/>
                      </p:cNvPicPr>
                      <p:nvPr/>
                    </p:nvPicPr>
                    <p:blipFill>
                      <a:blip r:embed="rId5"/>
                      <a:srcRect/>
                      <a:stretch>
                        <a:fillRect/>
                      </a:stretch>
                    </p:blipFill>
                    <p:spPr bwMode="auto">
                      <a:xfrm>
                        <a:off x="2184400" y="1538288"/>
                        <a:ext cx="4402138" cy="5826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67509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4.6  </a:t>
            </a:r>
            <a:r>
              <a:rPr lang="en-US" dirty="0"/>
              <a:t>Correlation and the Line </a:t>
            </a: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35</a:t>
            </a:fld>
            <a:endParaRPr lang="en-GB" dirty="0"/>
          </a:p>
        </p:txBody>
      </p:sp>
      <p:pic>
        <p:nvPicPr>
          <p:cNvPr id="5" name="Picture 4">
            <a:extLst>
              <a:ext uri="{FF2B5EF4-FFF2-40B4-BE49-F238E27FC236}">
                <a16:creationId xmlns:a16="http://schemas.microsoft.com/office/drawing/2014/main" id="{A3E7B5E3-67FF-FF48-8277-658E22815C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8747" y="2615025"/>
            <a:ext cx="4845253" cy="2704687"/>
          </a:xfrm>
          <a:prstGeom prst="rect">
            <a:avLst/>
          </a:prstGeom>
        </p:spPr>
      </p:pic>
      <p:sp>
        <p:nvSpPr>
          <p:cNvPr id="6" name="Text Box 7">
            <a:extLst>
              <a:ext uri="{FF2B5EF4-FFF2-40B4-BE49-F238E27FC236}">
                <a16:creationId xmlns:a16="http://schemas.microsoft.com/office/drawing/2014/main" id="{5365D590-122B-BB44-A0AD-90BD221E6660}"/>
              </a:ext>
            </a:extLst>
          </p:cNvPr>
          <p:cNvSpPr txBox="1">
            <a:spLocks noChangeArrowheads="1"/>
          </p:cNvSpPr>
          <p:nvPr/>
        </p:nvSpPr>
        <p:spPr bwMode="auto">
          <a:xfrm>
            <a:off x="495300" y="877888"/>
            <a:ext cx="8274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For the </a:t>
            </a:r>
            <a:r>
              <a:rPr lang="en-US" dirty="0"/>
              <a:t>Saratoga house data</a:t>
            </a:r>
            <a:r>
              <a:rPr lang="en-US" altLang="en-US" dirty="0"/>
              <a:t>, the line is:</a:t>
            </a:r>
            <a:endParaRPr lang="en-US" altLang="en-US" sz="2000" b="1" dirty="0">
              <a:solidFill>
                <a:srgbClr val="FF0000"/>
              </a:solidFill>
            </a:endParaRPr>
          </a:p>
        </p:txBody>
      </p:sp>
      <p:sp>
        <p:nvSpPr>
          <p:cNvPr id="7" name="Text Box 15">
            <a:extLst>
              <a:ext uri="{FF2B5EF4-FFF2-40B4-BE49-F238E27FC236}">
                <a16:creationId xmlns:a16="http://schemas.microsoft.com/office/drawing/2014/main" id="{6B188FB9-BE76-8F47-AA88-F9DB4FF79920}"/>
              </a:ext>
            </a:extLst>
          </p:cNvPr>
          <p:cNvSpPr txBox="1">
            <a:spLocks noChangeArrowheads="1"/>
          </p:cNvSpPr>
          <p:nvPr/>
        </p:nvSpPr>
        <p:spPr bwMode="auto">
          <a:xfrm>
            <a:off x="541338" y="2133092"/>
            <a:ext cx="4030662" cy="413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The </a:t>
            </a:r>
            <a:r>
              <a:rPr lang="en-US" altLang="en-US" i="1" dirty="0">
                <a:solidFill>
                  <a:srgbClr val="0000FF"/>
                </a:solidFill>
              </a:rPr>
              <a:t>intercept</a:t>
            </a:r>
            <a:r>
              <a:rPr lang="en-US" altLang="en-US" dirty="0"/>
              <a:t> of </a:t>
            </a:r>
            <a:r>
              <a:rPr lang="en-US" dirty="0"/>
              <a:t>$13,439</a:t>
            </a:r>
            <a:r>
              <a:rPr lang="en-US" altLang="en-US" dirty="0"/>
              <a:t> is the value of the line when the </a:t>
            </a:r>
            <a:r>
              <a:rPr lang="en-US" altLang="en-US" i="1" dirty="0"/>
              <a:t>x</a:t>
            </a:r>
            <a:r>
              <a:rPr lang="en-US" altLang="en-US" dirty="0"/>
              <a:t>-variable is zero.  </a:t>
            </a:r>
          </a:p>
          <a:p>
            <a:pPr eaLnBrk="1" hangingPunct="1"/>
            <a:endParaRPr lang="en-US" altLang="en-US" dirty="0"/>
          </a:p>
          <a:p>
            <a:r>
              <a:rPr lang="en-US" dirty="0"/>
              <a:t>There are no empty lots  in our data. The smallest house is 616 sq. ft. Intercepts often have no physical meaning and just serve as the starting point for the model.</a:t>
            </a:r>
          </a:p>
        </p:txBody>
      </p:sp>
      <p:graphicFrame>
        <p:nvGraphicFramePr>
          <p:cNvPr id="8" name="Object 3">
            <a:extLst>
              <a:ext uri="{FF2B5EF4-FFF2-40B4-BE49-F238E27FC236}">
                <a16:creationId xmlns:a16="http://schemas.microsoft.com/office/drawing/2014/main" id="{7272D578-7E19-4D46-953C-DF2ECA500BED}"/>
              </a:ext>
            </a:extLst>
          </p:cNvPr>
          <p:cNvGraphicFramePr>
            <a:graphicFrameLocks noChangeAspect="1"/>
          </p:cNvGraphicFramePr>
          <p:nvPr>
            <p:extLst>
              <p:ext uri="{D42A27DB-BD31-4B8C-83A1-F6EECF244321}">
                <p14:modId xmlns:p14="http://schemas.microsoft.com/office/powerpoint/2010/main" val="3623552847"/>
              </p:ext>
            </p:extLst>
          </p:nvPr>
        </p:nvGraphicFramePr>
        <p:xfrm>
          <a:off x="2097678" y="1392151"/>
          <a:ext cx="4402138" cy="582612"/>
        </p:xfrm>
        <a:graphic>
          <a:graphicData uri="http://schemas.openxmlformats.org/presentationml/2006/ole">
            <mc:AlternateContent xmlns:mc="http://schemas.openxmlformats.org/markup-compatibility/2006">
              <mc:Choice xmlns:v="urn:schemas-microsoft-com:vml" Requires="v">
                <p:oleObj spid="_x0000_s36872" name="Equation" r:id="rId4" imgW="2286000" imgH="266700" progId="Equation.DSMT4">
                  <p:embed/>
                </p:oleObj>
              </mc:Choice>
              <mc:Fallback>
                <p:oleObj name="Equation" r:id="rId4" imgW="2286000" imgH="266700" progId="Equation.DSMT4">
                  <p:embed/>
                  <p:pic>
                    <p:nvPicPr>
                      <p:cNvPr id="8" name="Object 3">
                        <a:extLst>
                          <a:ext uri="{FF2B5EF4-FFF2-40B4-BE49-F238E27FC236}">
                            <a16:creationId xmlns:a16="http://schemas.microsoft.com/office/drawing/2014/main" id="{7272D578-7E19-4D46-953C-DF2ECA500BED}"/>
                          </a:ext>
                        </a:extLst>
                      </p:cNvPr>
                      <p:cNvPicPr>
                        <a:picLocks noChangeAspect="1" noChangeArrowheads="1"/>
                      </p:cNvPicPr>
                      <p:nvPr/>
                    </p:nvPicPr>
                    <p:blipFill>
                      <a:blip r:embed="rId5"/>
                      <a:srcRect/>
                      <a:stretch>
                        <a:fillRect/>
                      </a:stretch>
                    </p:blipFill>
                    <p:spPr bwMode="auto">
                      <a:xfrm>
                        <a:off x="2097678" y="1392151"/>
                        <a:ext cx="4402138" cy="5826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74626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4.6  </a:t>
            </a:r>
            <a:r>
              <a:rPr lang="en-US" dirty="0"/>
              <a:t>Correlation and the Line </a:t>
            </a: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36</a:t>
            </a:fld>
            <a:endParaRPr lang="en-GB" dirty="0"/>
          </a:p>
        </p:txBody>
      </p:sp>
      <p:sp>
        <p:nvSpPr>
          <p:cNvPr id="5" name="Text Box 7">
            <a:extLst>
              <a:ext uri="{FF2B5EF4-FFF2-40B4-BE49-F238E27FC236}">
                <a16:creationId xmlns:a16="http://schemas.microsoft.com/office/drawing/2014/main" id="{ADB510D4-8C2C-FD41-9741-DEC8CF29BF3E}"/>
              </a:ext>
            </a:extLst>
          </p:cNvPr>
          <p:cNvSpPr txBox="1">
            <a:spLocks noChangeArrowheads="1"/>
          </p:cNvSpPr>
          <p:nvPr/>
        </p:nvSpPr>
        <p:spPr bwMode="auto">
          <a:xfrm>
            <a:off x="495300" y="877888"/>
            <a:ext cx="8107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We can find the slope of the least squares line using the correlation and the standard deviations.</a:t>
            </a:r>
          </a:p>
        </p:txBody>
      </p:sp>
      <p:graphicFrame>
        <p:nvGraphicFramePr>
          <p:cNvPr id="6" name="Object 8">
            <a:extLst>
              <a:ext uri="{FF2B5EF4-FFF2-40B4-BE49-F238E27FC236}">
                <a16:creationId xmlns:a16="http://schemas.microsoft.com/office/drawing/2014/main" id="{A4045C39-ED62-844A-906B-D9EE88823558}"/>
              </a:ext>
            </a:extLst>
          </p:cNvPr>
          <p:cNvGraphicFramePr>
            <a:graphicFrameLocks noChangeAspect="1"/>
          </p:cNvGraphicFramePr>
          <p:nvPr/>
        </p:nvGraphicFramePr>
        <p:xfrm>
          <a:off x="4200525" y="1828800"/>
          <a:ext cx="1412875" cy="1066800"/>
        </p:xfrm>
        <a:graphic>
          <a:graphicData uri="http://schemas.openxmlformats.org/presentationml/2006/ole">
            <mc:AlternateContent xmlns:mc="http://schemas.openxmlformats.org/markup-compatibility/2006">
              <mc:Choice xmlns:v="urn:schemas-microsoft-com:vml" Requires="v">
                <p:oleObj spid="_x0000_s37895" name="Equation" r:id="rId3" imgW="12877800" imgH="10528300" progId="Equation.DSMT4">
                  <p:embed/>
                </p:oleObj>
              </mc:Choice>
              <mc:Fallback>
                <p:oleObj name="Equation" r:id="rId3" imgW="12877800" imgH="10528300" progId="Equation.DSMT4">
                  <p:embed/>
                  <p:pic>
                    <p:nvPicPr>
                      <p:cNvPr id="6146" name="Object 8">
                        <a:extLst>
                          <a:ext uri="{FF2B5EF4-FFF2-40B4-BE49-F238E27FC236}">
                            <a16:creationId xmlns:a16="http://schemas.microsoft.com/office/drawing/2014/main" id="{21399018-0C30-4349-B3A8-28BE01CD11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0525" y="1828800"/>
                        <a:ext cx="1412875" cy="1066800"/>
                      </a:xfrm>
                      <a:prstGeom prst="rect">
                        <a:avLst/>
                      </a:prstGeom>
                      <a:solidFill>
                        <a:schemeClr val="bg1"/>
                      </a:solidFill>
                      <a:ln w="9525">
                        <a:solidFill>
                          <a:schemeClr val="tx1"/>
                        </a:solidFill>
                        <a:miter lim="800000"/>
                        <a:headEnd/>
                        <a:tailEnd/>
                      </a:ln>
                    </p:spPr>
                  </p:pic>
                </p:oleObj>
              </mc:Fallback>
            </mc:AlternateContent>
          </a:graphicData>
        </a:graphic>
      </p:graphicFrame>
      <p:sp>
        <p:nvSpPr>
          <p:cNvPr id="7" name="Text Box 7">
            <a:extLst>
              <a:ext uri="{FF2B5EF4-FFF2-40B4-BE49-F238E27FC236}">
                <a16:creationId xmlns:a16="http://schemas.microsoft.com/office/drawing/2014/main" id="{25E6F813-170C-2C40-81C5-38EBCC1396FB}"/>
              </a:ext>
            </a:extLst>
          </p:cNvPr>
          <p:cNvSpPr txBox="1">
            <a:spLocks noChangeArrowheads="1"/>
          </p:cNvSpPr>
          <p:nvPr/>
        </p:nvSpPr>
        <p:spPr bwMode="auto">
          <a:xfrm>
            <a:off x="495300" y="2987675"/>
            <a:ext cx="824636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The slope gets its sign from the correlation. If the correlation is positive, the scatterplot runs from lower left to upper right and the slope of the line is positive.</a:t>
            </a:r>
          </a:p>
          <a:p>
            <a:pPr eaLnBrk="1" hangingPunct="1"/>
            <a:endParaRPr lang="en-US" altLang="en-US" dirty="0"/>
          </a:p>
          <a:p>
            <a:pPr eaLnBrk="1" hangingPunct="1"/>
            <a:r>
              <a:rPr lang="en-US" altLang="en-US" dirty="0"/>
              <a:t>The slope gets its units from the ratio of the two standard deviations, so the units of the slope are a ratio of the units of the variables.</a:t>
            </a:r>
          </a:p>
        </p:txBody>
      </p:sp>
    </p:spTree>
    <p:extLst>
      <p:ext uri="{BB962C8B-B14F-4D97-AF65-F5344CB8AC3E}">
        <p14:creationId xmlns:p14="http://schemas.microsoft.com/office/powerpoint/2010/main" val="1307755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4.6  </a:t>
            </a:r>
            <a:r>
              <a:rPr lang="en-US" dirty="0"/>
              <a:t>Correlation and the Line </a:t>
            </a: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37</a:t>
            </a:fld>
            <a:endParaRPr lang="en-GB" dirty="0"/>
          </a:p>
        </p:txBody>
      </p:sp>
      <p:sp>
        <p:nvSpPr>
          <p:cNvPr id="5" name="Text Box 7">
            <a:extLst>
              <a:ext uri="{FF2B5EF4-FFF2-40B4-BE49-F238E27FC236}">
                <a16:creationId xmlns:a16="http://schemas.microsoft.com/office/drawing/2014/main" id="{40A40E0E-F683-2D47-B638-CD0E223B77D6}"/>
              </a:ext>
            </a:extLst>
          </p:cNvPr>
          <p:cNvSpPr txBox="1">
            <a:spLocks noChangeArrowheads="1"/>
          </p:cNvSpPr>
          <p:nvPr/>
        </p:nvSpPr>
        <p:spPr bwMode="auto">
          <a:xfrm>
            <a:off x="495300" y="877888"/>
            <a:ext cx="8648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To find the intercept of our line, we use the means. If our line estimates the data, then it should predict     for the </a:t>
            </a:r>
            <a:r>
              <a:rPr lang="en-US" altLang="en-US" i="1" dirty="0">
                <a:latin typeface="Times New Roman" panose="02020603050405020304" pitchFamily="18" charset="0"/>
              </a:rPr>
              <a:t>x</a:t>
            </a:r>
            <a:r>
              <a:rPr lang="en-US" altLang="en-US" dirty="0"/>
              <a:t>-value </a:t>
            </a:r>
          </a:p>
          <a:p>
            <a:pPr eaLnBrk="1" hangingPunct="1"/>
            <a:r>
              <a:rPr lang="en-US" altLang="en-US" dirty="0"/>
              <a:t>Thus we get the following relationship from our line.</a:t>
            </a:r>
          </a:p>
        </p:txBody>
      </p:sp>
      <p:graphicFrame>
        <p:nvGraphicFramePr>
          <p:cNvPr id="6" name="Object 8">
            <a:extLst>
              <a:ext uri="{FF2B5EF4-FFF2-40B4-BE49-F238E27FC236}">
                <a16:creationId xmlns:a16="http://schemas.microsoft.com/office/drawing/2014/main" id="{18736094-64F1-5647-A66D-FD0BA010CF64}"/>
              </a:ext>
            </a:extLst>
          </p:cNvPr>
          <p:cNvGraphicFramePr>
            <a:graphicFrameLocks noChangeAspect="1"/>
          </p:cNvGraphicFramePr>
          <p:nvPr>
            <p:extLst>
              <p:ext uri="{D42A27DB-BD31-4B8C-83A1-F6EECF244321}">
                <p14:modId xmlns:p14="http://schemas.microsoft.com/office/powerpoint/2010/main" val="1145046463"/>
              </p:ext>
            </p:extLst>
          </p:nvPr>
        </p:nvGraphicFramePr>
        <p:xfrm>
          <a:off x="3903664" y="2209800"/>
          <a:ext cx="1757610" cy="533400"/>
        </p:xfrm>
        <a:graphic>
          <a:graphicData uri="http://schemas.openxmlformats.org/presentationml/2006/ole">
            <mc:AlternateContent xmlns:mc="http://schemas.openxmlformats.org/markup-compatibility/2006">
              <mc:Choice xmlns:v="urn:schemas-microsoft-com:vml" Requires="v">
                <p:oleObj spid="_x0000_s38937" name="Equation" r:id="rId3" imgW="16967200" imgH="5270500" progId="Equation.DSMT4">
                  <p:embed/>
                </p:oleObj>
              </mc:Choice>
              <mc:Fallback>
                <p:oleObj name="Equation" r:id="rId3" imgW="16967200" imgH="5270500" progId="Equation.DSMT4">
                  <p:embed/>
                  <p:pic>
                    <p:nvPicPr>
                      <p:cNvPr id="7170" name="Object 8">
                        <a:extLst>
                          <a:ext uri="{FF2B5EF4-FFF2-40B4-BE49-F238E27FC236}">
                            <a16:creationId xmlns:a16="http://schemas.microsoft.com/office/drawing/2014/main" id="{DEEEC1E1-067A-A647-8178-9F7EF739D8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3664" y="2209800"/>
                        <a:ext cx="1757610" cy="533400"/>
                      </a:xfrm>
                      <a:prstGeom prst="rect">
                        <a:avLst/>
                      </a:prstGeom>
                      <a:solidFill>
                        <a:schemeClr val="bg1"/>
                      </a:solidFill>
                      <a:ln w="9525">
                        <a:solidFill>
                          <a:schemeClr val="tx1"/>
                        </a:solidFill>
                        <a:miter lim="800000"/>
                        <a:headEnd/>
                        <a:tailEnd/>
                      </a:ln>
                    </p:spPr>
                  </p:pic>
                </p:oleObj>
              </mc:Fallback>
            </mc:AlternateContent>
          </a:graphicData>
        </a:graphic>
      </p:graphicFrame>
      <p:graphicFrame>
        <p:nvGraphicFramePr>
          <p:cNvPr id="7" name="Object 3">
            <a:extLst>
              <a:ext uri="{FF2B5EF4-FFF2-40B4-BE49-F238E27FC236}">
                <a16:creationId xmlns:a16="http://schemas.microsoft.com/office/drawing/2014/main" id="{85ED7397-E097-DA48-B0C7-EA3CB184AB76}"/>
              </a:ext>
            </a:extLst>
          </p:cNvPr>
          <p:cNvGraphicFramePr>
            <a:graphicFrameLocks noChangeAspect="1"/>
          </p:cNvGraphicFramePr>
          <p:nvPr>
            <p:extLst>
              <p:ext uri="{D42A27DB-BD31-4B8C-83A1-F6EECF244321}">
                <p14:modId xmlns:p14="http://schemas.microsoft.com/office/powerpoint/2010/main" val="1651941312"/>
              </p:ext>
            </p:extLst>
          </p:nvPr>
        </p:nvGraphicFramePr>
        <p:xfrm>
          <a:off x="6105525" y="1295400"/>
          <a:ext cx="334141" cy="444500"/>
        </p:xfrm>
        <a:graphic>
          <a:graphicData uri="http://schemas.openxmlformats.org/presentationml/2006/ole">
            <mc:AlternateContent xmlns:mc="http://schemas.openxmlformats.org/markup-compatibility/2006">
              <mc:Choice xmlns:v="urn:schemas-microsoft-com:vml" Requires="v">
                <p:oleObj spid="_x0000_s38938" name="Equation" r:id="rId5" imgW="3213100" imgH="4394200" progId="Equation.3">
                  <p:embed/>
                </p:oleObj>
              </mc:Choice>
              <mc:Fallback>
                <p:oleObj name="Equation" r:id="rId5" imgW="3213100" imgH="4394200" progId="Equation.3">
                  <p:embed/>
                  <p:pic>
                    <p:nvPicPr>
                      <p:cNvPr id="7171" name="Object 3">
                        <a:extLst>
                          <a:ext uri="{FF2B5EF4-FFF2-40B4-BE49-F238E27FC236}">
                            <a16:creationId xmlns:a16="http://schemas.microsoft.com/office/drawing/2014/main" id="{FFEF9549-4F2E-1D4F-BA50-5354706EF0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5525" y="1295400"/>
                        <a:ext cx="334141" cy="444500"/>
                      </a:xfrm>
                      <a:prstGeom prst="rect">
                        <a:avLst/>
                      </a:prstGeom>
                      <a:noFill/>
                      <a:ln>
                        <a:noFill/>
                      </a:ln>
                    </p:spPr>
                  </p:pic>
                </p:oleObj>
              </mc:Fallback>
            </mc:AlternateContent>
          </a:graphicData>
        </a:graphic>
      </p:graphicFrame>
      <p:graphicFrame>
        <p:nvGraphicFramePr>
          <p:cNvPr id="8" name="Object 4">
            <a:extLst>
              <a:ext uri="{FF2B5EF4-FFF2-40B4-BE49-F238E27FC236}">
                <a16:creationId xmlns:a16="http://schemas.microsoft.com/office/drawing/2014/main" id="{EE7F6D93-A3CE-C646-A64B-C782071EAFF1}"/>
              </a:ext>
            </a:extLst>
          </p:cNvPr>
          <p:cNvGraphicFramePr>
            <a:graphicFrameLocks noChangeAspect="1"/>
          </p:cNvGraphicFramePr>
          <p:nvPr>
            <p:extLst>
              <p:ext uri="{D42A27DB-BD31-4B8C-83A1-F6EECF244321}">
                <p14:modId xmlns:p14="http://schemas.microsoft.com/office/powerpoint/2010/main" val="2514732443"/>
              </p:ext>
            </p:extLst>
          </p:nvPr>
        </p:nvGraphicFramePr>
        <p:xfrm>
          <a:off x="8408988" y="1295400"/>
          <a:ext cx="365607" cy="385763"/>
        </p:xfrm>
        <a:graphic>
          <a:graphicData uri="http://schemas.openxmlformats.org/presentationml/2006/ole">
            <mc:AlternateContent xmlns:mc="http://schemas.openxmlformats.org/markup-compatibility/2006">
              <mc:Choice xmlns:v="urn:schemas-microsoft-com:vml" Requires="v">
                <p:oleObj spid="_x0000_s38939" name="Equation" r:id="rId7" imgW="3505200" imgH="3797300" progId="Equation.3">
                  <p:embed/>
                </p:oleObj>
              </mc:Choice>
              <mc:Fallback>
                <p:oleObj name="Equation" r:id="rId7" imgW="3505200" imgH="3797300" progId="Equation.3">
                  <p:embed/>
                  <p:pic>
                    <p:nvPicPr>
                      <p:cNvPr id="7172" name="Object 4">
                        <a:extLst>
                          <a:ext uri="{FF2B5EF4-FFF2-40B4-BE49-F238E27FC236}">
                            <a16:creationId xmlns:a16="http://schemas.microsoft.com/office/drawing/2014/main" id="{406FD107-143C-0A45-A150-BC23CEC209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08988" y="1295400"/>
                        <a:ext cx="365607" cy="385763"/>
                      </a:xfrm>
                      <a:prstGeom prst="rect">
                        <a:avLst/>
                      </a:prstGeom>
                      <a:noFill/>
                      <a:ln>
                        <a:noFill/>
                      </a:ln>
                    </p:spPr>
                  </p:pic>
                </p:oleObj>
              </mc:Fallback>
            </mc:AlternateContent>
          </a:graphicData>
        </a:graphic>
      </p:graphicFrame>
      <p:graphicFrame>
        <p:nvGraphicFramePr>
          <p:cNvPr id="9" name="Object 5">
            <a:extLst>
              <a:ext uri="{FF2B5EF4-FFF2-40B4-BE49-F238E27FC236}">
                <a16:creationId xmlns:a16="http://schemas.microsoft.com/office/drawing/2014/main" id="{A347AC37-599C-2242-90AA-DCA0F6AA0B25}"/>
              </a:ext>
            </a:extLst>
          </p:cNvPr>
          <p:cNvGraphicFramePr>
            <a:graphicFrameLocks noChangeAspect="1"/>
          </p:cNvGraphicFramePr>
          <p:nvPr>
            <p:extLst>
              <p:ext uri="{D42A27DB-BD31-4B8C-83A1-F6EECF244321}">
                <p14:modId xmlns:p14="http://schemas.microsoft.com/office/powerpoint/2010/main" val="1590511768"/>
              </p:ext>
            </p:extLst>
          </p:nvPr>
        </p:nvGraphicFramePr>
        <p:xfrm>
          <a:off x="3879850" y="3886200"/>
          <a:ext cx="1757611" cy="533400"/>
        </p:xfrm>
        <a:graphic>
          <a:graphicData uri="http://schemas.openxmlformats.org/presentationml/2006/ole">
            <mc:AlternateContent xmlns:mc="http://schemas.openxmlformats.org/markup-compatibility/2006">
              <mc:Choice xmlns:v="urn:schemas-microsoft-com:vml" Requires="v">
                <p:oleObj spid="_x0000_s38940" name="Equation" r:id="rId9" imgW="16967200" imgH="5270500" progId="Equation.3">
                  <p:embed/>
                </p:oleObj>
              </mc:Choice>
              <mc:Fallback>
                <p:oleObj name="Equation" r:id="rId9" imgW="16967200" imgH="5270500" progId="Equation.3">
                  <p:embed/>
                  <p:pic>
                    <p:nvPicPr>
                      <p:cNvPr id="7173" name="Object 5">
                        <a:extLst>
                          <a:ext uri="{FF2B5EF4-FFF2-40B4-BE49-F238E27FC236}">
                            <a16:creationId xmlns:a16="http://schemas.microsoft.com/office/drawing/2014/main" id="{A1BCC26A-441D-274F-8D55-C2888816DC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79850" y="3886200"/>
                        <a:ext cx="1757611" cy="533400"/>
                      </a:xfrm>
                      <a:prstGeom prst="rect">
                        <a:avLst/>
                      </a:prstGeom>
                      <a:solidFill>
                        <a:schemeClr val="bg1"/>
                      </a:solidFill>
                      <a:ln w="9525">
                        <a:solidFill>
                          <a:schemeClr val="tx1"/>
                        </a:solidFill>
                        <a:miter lim="800000"/>
                        <a:headEnd/>
                        <a:tailEnd/>
                      </a:ln>
                    </p:spPr>
                  </p:pic>
                </p:oleObj>
              </mc:Fallback>
            </mc:AlternateContent>
          </a:graphicData>
        </a:graphic>
      </p:graphicFrame>
      <p:sp>
        <p:nvSpPr>
          <p:cNvPr id="10" name="Text Box 7">
            <a:extLst>
              <a:ext uri="{FF2B5EF4-FFF2-40B4-BE49-F238E27FC236}">
                <a16:creationId xmlns:a16="http://schemas.microsoft.com/office/drawing/2014/main" id="{F44E36F1-1118-B440-9FD7-450E8691F57E}"/>
              </a:ext>
            </a:extLst>
          </p:cNvPr>
          <p:cNvSpPr txBox="1">
            <a:spLocks noChangeArrowheads="1"/>
          </p:cNvSpPr>
          <p:nvPr/>
        </p:nvSpPr>
        <p:spPr bwMode="auto">
          <a:xfrm>
            <a:off x="412750" y="2835275"/>
            <a:ext cx="9163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We can now solve this equation for the intercept to obtain the formula for the intercept.</a:t>
            </a:r>
          </a:p>
        </p:txBody>
      </p:sp>
    </p:spTree>
    <p:extLst>
      <p:ext uri="{BB962C8B-B14F-4D97-AF65-F5344CB8AC3E}">
        <p14:creationId xmlns:p14="http://schemas.microsoft.com/office/powerpoint/2010/main" val="3523870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4.6  </a:t>
            </a:r>
            <a:r>
              <a:rPr lang="en-US" dirty="0"/>
              <a:t>Correlation and the Line </a:t>
            </a: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38</a:t>
            </a:fld>
            <a:endParaRPr lang="en-GB" dirty="0"/>
          </a:p>
        </p:txBody>
      </p:sp>
      <p:sp>
        <p:nvSpPr>
          <p:cNvPr id="5" name="Text Box 7">
            <a:extLst>
              <a:ext uri="{FF2B5EF4-FFF2-40B4-BE49-F238E27FC236}">
                <a16:creationId xmlns:a16="http://schemas.microsoft.com/office/drawing/2014/main" id="{F81CFF45-4C74-C346-81E7-350A7B4B82B5}"/>
              </a:ext>
            </a:extLst>
          </p:cNvPr>
          <p:cNvSpPr txBox="1">
            <a:spLocks noChangeArrowheads="1"/>
          </p:cNvSpPr>
          <p:nvPr/>
        </p:nvSpPr>
        <p:spPr bwMode="auto">
          <a:xfrm>
            <a:off x="495300" y="877888"/>
            <a:ext cx="820261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dirty="0"/>
              <a:t>It’s easy to use the estimated linear model to predict the price of a house from its size.</a:t>
            </a:r>
          </a:p>
          <a:p>
            <a:endParaRPr lang="en-US" dirty="0"/>
          </a:p>
          <a:p>
            <a:r>
              <a:rPr lang="en-US" dirty="0"/>
              <a:t>Consider, for example, a 3000 sq. ft. house at 100 Garnsey Lane in Schuylerville, NY, found on Zillow in July 2017. Our model predicts its price as:</a:t>
            </a:r>
          </a:p>
        </p:txBody>
      </p:sp>
      <p:graphicFrame>
        <p:nvGraphicFramePr>
          <p:cNvPr id="6" name="Object 3">
            <a:extLst>
              <a:ext uri="{FF2B5EF4-FFF2-40B4-BE49-F238E27FC236}">
                <a16:creationId xmlns:a16="http://schemas.microsoft.com/office/drawing/2014/main" id="{8DC705CB-58D9-8B4A-8FA6-A80613635529}"/>
              </a:ext>
            </a:extLst>
          </p:cNvPr>
          <p:cNvGraphicFramePr>
            <a:graphicFrameLocks noChangeAspect="1"/>
          </p:cNvGraphicFramePr>
          <p:nvPr>
            <p:extLst>
              <p:ext uri="{D42A27DB-BD31-4B8C-83A1-F6EECF244321}">
                <p14:modId xmlns:p14="http://schemas.microsoft.com/office/powerpoint/2010/main" val="3527468800"/>
              </p:ext>
            </p:extLst>
          </p:nvPr>
        </p:nvGraphicFramePr>
        <p:xfrm>
          <a:off x="1793812" y="3809957"/>
          <a:ext cx="5909050" cy="591355"/>
        </p:xfrm>
        <a:graphic>
          <a:graphicData uri="http://schemas.openxmlformats.org/presentationml/2006/ole">
            <mc:AlternateContent xmlns:mc="http://schemas.openxmlformats.org/markup-compatibility/2006">
              <mc:Choice xmlns:v="urn:schemas-microsoft-com:vml" Requires="v">
                <p:oleObj spid="_x0000_s39943" name="Equation" r:id="rId3" imgW="2743200" imgH="254000" progId="Equation.DSMT4">
                  <p:embed/>
                </p:oleObj>
              </mc:Choice>
              <mc:Fallback>
                <p:oleObj name="Equation" r:id="rId3" imgW="2743200" imgH="254000" progId="Equation.DSMT4">
                  <p:embed/>
                  <p:pic>
                    <p:nvPicPr>
                      <p:cNvPr id="8194" name="Object 3">
                        <a:extLst>
                          <a:ext uri="{FF2B5EF4-FFF2-40B4-BE49-F238E27FC236}">
                            <a16:creationId xmlns:a16="http://schemas.microsoft.com/office/drawing/2014/main" id="{CD944D02-93C5-D645-B5E1-27017CDD2102}"/>
                          </a:ext>
                        </a:extLst>
                      </p:cNvPr>
                      <p:cNvPicPr>
                        <a:picLocks noChangeAspect="1" noChangeArrowheads="1"/>
                      </p:cNvPicPr>
                      <p:nvPr/>
                    </p:nvPicPr>
                    <p:blipFill>
                      <a:blip r:embed="rId4"/>
                      <a:srcRect/>
                      <a:stretch>
                        <a:fillRect/>
                      </a:stretch>
                    </p:blipFill>
                    <p:spPr bwMode="auto">
                      <a:xfrm>
                        <a:off x="1793812" y="3809957"/>
                        <a:ext cx="5909050" cy="59135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94778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4.6  </a:t>
            </a:r>
            <a:r>
              <a:rPr lang="en-US" dirty="0"/>
              <a:t>Correlation and the Line </a:t>
            </a: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39</a:t>
            </a:fld>
            <a:endParaRPr lang="en-GB" dirty="0"/>
          </a:p>
        </p:txBody>
      </p:sp>
      <p:sp>
        <p:nvSpPr>
          <p:cNvPr id="5" name="Text Box 7">
            <a:extLst>
              <a:ext uri="{FF2B5EF4-FFF2-40B4-BE49-F238E27FC236}">
                <a16:creationId xmlns:a16="http://schemas.microsoft.com/office/drawing/2014/main" id="{5675D928-0C6E-0F45-B9F9-AF464076070C}"/>
              </a:ext>
            </a:extLst>
          </p:cNvPr>
          <p:cNvSpPr txBox="1">
            <a:spLocks noChangeArrowheads="1"/>
          </p:cNvSpPr>
          <p:nvPr/>
        </p:nvSpPr>
        <p:spPr bwMode="auto">
          <a:xfrm>
            <a:off x="495300" y="877888"/>
            <a:ext cx="82026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dirty="0"/>
              <a:t>In fact, the house’s asking price is $364,500. </a:t>
            </a:r>
          </a:p>
          <a:p>
            <a:endParaRPr lang="en-US" dirty="0"/>
          </a:p>
          <a:p>
            <a:r>
              <a:rPr lang="en-US" dirty="0"/>
              <a:t>The difference between the observed value and the value predicted by the regression equation, the residual, is</a:t>
            </a:r>
          </a:p>
        </p:txBody>
      </p:sp>
      <p:graphicFrame>
        <p:nvGraphicFramePr>
          <p:cNvPr id="6" name="Object 3">
            <a:extLst>
              <a:ext uri="{FF2B5EF4-FFF2-40B4-BE49-F238E27FC236}">
                <a16:creationId xmlns:a16="http://schemas.microsoft.com/office/drawing/2014/main" id="{1F599FCE-0F40-CF47-A368-AC2242A2D003}"/>
              </a:ext>
            </a:extLst>
          </p:cNvPr>
          <p:cNvGraphicFramePr>
            <a:graphicFrameLocks noChangeAspect="1"/>
          </p:cNvGraphicFramePr>
          <p:nvPr>
            <p:extLst>
              <p:ext uri="{D42A27DB-BD31-4B8C-83A1-F6EECF244321}">
                <p14:modId xmlns:p14="http://schemas.microsoft.com/office/powerpoint/2010/main" val="765656738"/>
              </p:ext>
            </p:extLst>
          </p:nvPr>
        </p:nvGraphicFramePr>
        <p:xfrm>
          <a:off x="2235835" y="3089465"/>
          <a:ext cx="5185029" cy="446024"/>
        </p:xfrm>
        <a:graphic>
          <a:graphicData uri="http://schemas.openxmlformats.org/presentationml/2006/ole">
            <mc:AlternateContent xmlns:mc="http://schemas.openxmlformats.org/markup-compatibility/2006">
              <mc:Choice xmlns:v="urn:schemas-microsoft-com:vml" Requires="v">
                <p:oleObj spid="_x0000_s40967" name="Equation" r:id="rId3" imgW="1993900" imgH="190500" progId="Equation.DSMT4">
                  <p:embed/>
                </p:oleObj>
              </mc:Choice>
              <mc:Fallback>
                <p:oleObj name="Equation" r:id="rId3" imgW="1993900" imgH="190500" progId="Equation.DSMT4">
                  <p:embed/>
                  <p:pic>
                    <p:nvPicPr>
                      <p:cNvPr id="9218" name="Object 3">
                        <a:extLst>
                          <a:ext uri="{FF2B5EF4-FFF2-40B4-BE49-F238E27FC236}">
                            <a16:creationId xmlns:a16="http://schemas.microsoft.com/office/drawing/2014/main" id="{29E502BD-4AF9-E64F-9605-B0C550F5E26C}"/>
                          </a:ext>
                        </a:extLst>
                      </p:cNvPr>
                      <p:cNvPicPr>
                        <a:picLocks noChangeAspect="1" noChangeArrowheads="1"/>
                      </p:cNvPicPr>
                      <p:nvPr/>
                    </p:nvPicPr>
                    <p:blipFill>
                      <a:blip r:embed="rId4"/>
                      <a:srcRect/>
                      <a:stretch>
                        <a:fillRect/>
                      </a:stretch>
                    </p:blipFill>
                    <p:spPr bwMode="auto">
                      <a:xfrm>
                        <a:off x="2235835" y="3089465"/>
                        <a:ext cx="5185029" cy="44602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11172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4.1  </a:t>
            </a:r>
            <a:r>
              <a:rPr lang="en-US" dirty="0"/>
              <a:t>Looking at Scatterplots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4</a:t>
            </a:fld>
            <a:endParaRPr lang="en-GB" dirty="0"/>
          </a:p>
        </p:txBody>
      </p:sp>
      <p:sp>
        <p:nvSpPr>
          <p:cNvPr id="7" name="Text Box 7">
            <a:extLst>
              <a:ext uri="{FF2B5EF4-FFF2-40B4-BE49-F238E27FC236}">
                <a16:creationId xmlns:a16="http://schemas.microsoft.com/office/drawing/2014/main" id="{AD9C29DE-8EAB-8048-BE4B-17B56617CE39}"/>
              </a:ext>
            </a:extLst>
          </p:cNvPr>
          <p:cNvSpPr txBox="1">
            <a:spLocks noChangeArrowheads="1"/>
          </p:cNvSpPr>
          <p:nvPr/>
        </p:nvSpPr>
        <p:spPr bwMode="auto">
          <a:xfrm>
            <a:off x="495300" y="1117600"/>
            <a:ext cx="88328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The second thing to look for in a scatterplot is its </a:t>
            </a:r>
            <a:r>
              <a:rPr lang="en-US" altLang="en-US" i="1" dirty="0">
                <a:solidFill>
                  <a:srgbClr val="0000FF"/>
                </a:solidFill>
              </a:rPr>
              <a:t>form</a:t>
            </a:r>
            <a:r>
              <a:rPr lang="en-US" altLang="en-US" dirty="0"/>
              <a:t>.</a:t>
            </a:r>
          </a:p>
          <a:p>
            <a:pPr eaLnBrk="1" hangingPunct="1"/>
            <a:endParaRPr lang="en-US" altLang="en-US" dirty="0"/>
          </a:p>
          <a:p>
            <a:pPr eaLnBrk="1" hangingPunct="1"/>
            <a:r>
              <a:rPr lang="en-US" altLang="en-US" dirty="0"/>
              <a:t>If there is a straight line relationship, it will appear as a cloud or swarm of points stretched out in a generally</a:t>
            </a:r>
          </a:p>
          <a:p>
            <a:pPr eaLnBrk="1" hangingPunct="1"/>
            <a:r>
              <a:rPr lang="en-US" altLang="en-US" dirty="0"/>
              <a:t>consistent, straight form.  This is called </a:t>
            </a:r>
            <a:r>
              <a:rPr lang="en-US" altLang="en-US" i="1" dirty="0">
                <a:solidFill>
                  <a:srgbClr val="0000FF"/>
                </a:solidFill>
              </a:rPr>
              <a:t>linear</a:t>
            </a:r>
            <a:r>
              <a:rPr lang="en-US" altLang="en-US" b="1" dirty="0"/>
              <a:t> </a:t>
            </a:r>
            <a:r>
              <a:rPr lang="en-US" altLang="en-US" dirty="0"/>
              <a:t>form.</a:t>
            </a:r>
          </a:p>
          <a:p>
            <a:pPr eaLnBrk="1" hangingPunct="1"/>
            <a:endParaRPr lang="en-US" altLang="en-US" dirty="0"/>
          </a:p>
          <a:p>
            <a:pPr eaLnBrk="1" hangingPunct="1"/>
            <a:r>
              <a:rPr lang="en-US" altLang="en-US" dirty="0"/>
              <a:t>Sometimes the relationship curves gently, while still increasing or decreasing steadily; </a:t>
            </a:r>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sometimes it curves sharply up then down.</a:t>
            </a:r>
          </a:p>
        </p:txBody>
      </p:sp>
      <p:pic>
        <p:nvPicPr>
          <p:cNvPr id="5" name="Picture 4">
            <a:extLst>
              <a:ext uri="{FF2B5EF4-FFF2-40B4-BE49-F238E27FC236}">
                <a16:creationId xmlns:a16="http://schemas.microsoft.com/office/drawing/2014/main" id="{08249E97-EC0E-8943-ADDD-5E107AB75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0675" y="3819402"/>
            <a:ext cx="1562100" cy="1143000"/>
          </a:xfrm>
          <a:prstGeom prst="rect">
            <a:avLst/>
          </a:prstGeom>
        </p:spPr>
      </p:pic>
      <p:pic>
        <p:nvPicPr>
          <p:cNvPr id="9" name="Picture 8">
            <a:extLst>
              <a:ext uri="{FF2B5EF4-FFF2-40B4-BE49-F238E27FC236}">
                <a16:creationId xmlns:a16="http://schemas.microsoft.com/office/drawing/2014/main" id="{2FCFD85B-93DF-D14B-A149-6B199D421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065" y="4632201"/>
            <a:ext cx="1917700" cy="1346200"/>
          </a:xfrm>
          <a:prstGeom prst="rect">
            <a:avLst/>
          </a:prstGeom>
        </p:spPr>
      </p:pic>
    </p:spTree>
    <p:extLst>
      <p:ext uri="{BB962C8B-B14F-4D97-AF65-F5344CB8AC3E}">
        <p14:creationId xmlns:p14="http://schemas.microsoft.com/office/powerpoint/2010/main" val="18789703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4.6  </a:t>
            </a:r>
            <a:r>
              <a:rPr lang="en-US" dirty="0"/>
              <a:t>Correlation and the Line </a:t>
            </a: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40</a:t>
            </a:fld>
            <a:endParaRPr lang="en-GB" dirty="0"/>
          </a:p>
        </p:txBody>
      </p:sp>
      <p:sp>
        <p:nvSpPr>
          <p:cNvPr id="5" name="Text Box 7">
            <a:extLst>
              <a:ext uri="{FF2B5EF4-FFF2-40B4-BE49-F238E27FC236}">
                <a16:creationId xmlns:a16="http://schemas.microsoft.com/office/drawing/2014/main" id="{DC0FDB21-3257-974E-9CC9-7638EC673DC1}"/>
              </a:ext>
            </a:extLst>
          </p:cNvPr>
          <p:cNvSpPr txBox="1">
            <a:spLocks noChangeArrowheads="1"/>
          </p:cNvSpPr>
          <p:nvPr/>
        </p:nvSpPr>
        <p:spPr bwMode="auto">
          <a:xfrm>
            <a:off x="495300" y="2209800"/>
            <a:ext cx="75392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914400" indent="-4572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eaLnBrk="1" hangingPunct="1">
              <a:buFontTx/>
              <a:buAutoNum type="arabicParenR"/>
            </a:pPr>
            <a:r>
              <a:rPr lang="en-US" altLang="en-US"/>
              <a:t>Quantitative Variables Condition</a:t>
            </a:r>
          </a:p>
          <a:p>
            <a:pPr lvl="1" eaLnBrk="1" hangingPunct="1">
              <a:buFontTx/>
              <a:buAutoNum type="arabicParenR"/>
            </a:pPr>
            <a:r>
              <a:rPr lang="en-US" altLang="en-US"/>
              <a:t>Linearity Condition</a:t>
            </a:r>
          </a:p>
          <a:p>
            <a:pPr lvl="1" eaLnBrk="1" hangingPunct="1">
              <a:buFontTx/>
              <a:buAutoNum type="arabicParenR"/>
            </a:pPr>
            <a:r>
              <a:rPr lang="en-US" altLang="en-US"/>
              <a:t>Outlier Condition</a:t>
            </a:r>
          </a:p>
        </p:txBody>
      </p:sp>
      <p:sp>
        <p:nvSpPr>
          <p:cNvPr id="6" name="Text Box 13">
            <a:extLst>
              <a:ext uri="{FF2B5EF4-FFF2-40B4-BE49-F238E27FC236}">
                <a16:creationId xmlns:a16="http://schemas.microsoft.com/office/drawing/2014/main" id="{8A57A39B-79DD-354F-AE3B-521F9C51DA41}"/>
              </a:ext>
            </a:extLst>
          </p:cNvPr>
          <p:cNvSpPr txBox="1">
            <a:spLocks noChangeArrowheads="1"/>
          </p:cNvSpPr>
          <p:nvPr/>
        </p:nvSpPr>
        <p:spPr bwMode="auto">
          <a:xfrm>
            <a:off x="495300" y="914400"/>
            <a:ext cx="838956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Least squares lines are commonly called </a:t>
            </a:r>
            <a:r>
              <a:rPr lang="en-US" altLang="en-US" i="1" dirty="0">
                <a:solidFill>
                  <a:schemeClr val="tx2"/>
                </a:solidFill>
              </a:rPr>
              <a:t>regression</a:t>
            </a:r>
            <a:r>
              <a:rPr lang="en-US" altLang="en-US" dirty="0"/>
              <a:t> lines.       We’ll need to check the same condition for regression as we      did for correlation.</a:t>
            </a:r>
          </a:p>
        </p:txBody>
      </p:sp>
    </p:spTree>
    <p:extLst>
      <p:ext uri="{BB962C8B-B14F-4D97-AF65-F5344CB8AC3E}">
        <p14:creationId xmlns:p14="http://schemas.microsoft.com/office/powerpoint/2010/main" val="2173219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4.6  </a:t>
            </a:r>
            <a:r>
              <a:rPr lang="en-US" dirty="0"/>
              <a:t>Correlation and the Line </a:t>
            </a: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41</a:t>
            </a:fld>
            <a:endParaRPr lang="en-GB" dirty="0"/>
          </a:p>
        </p:txBody>
      </p:sp>
      <p:sp>
        <p:nvSpPr>
          <p:cNvPr id="7" name="Text Box 7">
            <a:extLst>
              <a:ext uri="{FF2B5EF4-FFF2-40B4-BE49-F238E27FC236}">
                <a16:creationId xmlns:a16="http://schemas.microsoft.com/office/drawing/2014/main" id="{3D7F08F3-FC9F-8445-B877-15F03D46BA81}"/>
              </a:ext>
            </a:extLst>
          </p:cNvPr>
          <p:cNvSpPr txBox="1">
            <a:spLocks noChangeArrowheads="1"/>
          </p:cNvSpPr>
          <p:nvPr/>
        </p:nvSpPr>
        <p:spPr bwMode="auto">
          <a:xfrm>
            <a:off x="495300" y="877888"/>
            <a:ext cx="819759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chemeClr val="accent2"/>
                </a:solidFill>
              </a:rPr>
              <a:t>Understanding Regression from Correlation</a:t>
            </a:r>
          </a:p>
          <a:p>
            <a:pPr eaLnBrk="1" hangingPunct="1"/>
            <a:endParaRPr lang="en-US" altLang="en-US" dirty="0"/>
          </a:p>
          <a:p>
            <a:r>
              <a:rPr lang="en-US" dirty="0"/>
              <a:t>What happens to the regression equation if we standardize both the </a:t>
            </a:r>
            <a:r>
              <a:rPr lang="en-US" dirty="0" err="1"/>
              <a:t>predictorand</a:t>
            </a:r>
            <a:r>
              <a:rPr lang="en-US" dirty="0"/>
              <a:t> response variables and regress</a:t>
            </a:r>
          </a:p>
          <a:p>
            <a:r>
              <a:rPr lang="en-US" altLang="en-US" i="1" dirty="0" err="1">
                <a:latin typeface="Times New Roman" panose="02020603050405020304" pitchFamily="18" charset="0"/>
              </a:rPr>
              <a:t>z</a:t>
            </a:r>
            <a:r>
              <a:rPr lang="en-US" altLang="en-US" i="1" baseline="-25000" dirty="0" err="1">
                <a:latin typeface="Times New Roman" panose="02020603050405020304" pitchFamily="18" charset="0"/>
              </a:rPr>
              <a:t>x</a:t>
            </a:r>
            <a:r>
              <a:rPr lang="en-US" altLang="en-US" i="1" dirty="0"/>
              <a:t> </a:t>
            </a:r>
            <a:r>
              <a:rPr lang="en-US" altLang="en-US" dirty="0"/>
              <a:t>and</a:t>
            </a:r>
            <a:r>
              <a:rPr lang="en-US" altLang="en-US" i="1" dirty="0"/>
              <a:t> </a:t>
            </a:r>
            <a:r>
              <a:rPr lang="en-US" altLang="en-US" i="1" dirty="0" err="1">
                <a:latin typeface="Times New Roman" panose="02020603050405020304" pitchFamily="18" charset="0"/>
              </a:rPr>
              <a:t>z</a:t>
            </a:r>
            <a:r>
              <a:rPr lang="en-US" altLang="en-US" i="1" baseline="-25000" dirty="0" err="1">
                <a:latin typeface="Times New Roman" panose="02020603050405020304" pitchFamily="18" charset="0"/>
              </a:rPr>
              <a:t>y</a:t>
            </a:r>
            <a:r>
              <a:rPr lang="en-US" altLang="en-US" dirty="0"/>
              <a:t>? </a:t>
            </a:r>
            <a:r>
              <a:rPr lang="en-US" dirty="0"/>
              <a:t>Standardized variables have standard</a:t>
            </a:r>
          </a:p>
          <a:p>
            <a:r>
              <a:rPr lang="en-US" dirty="0"/>
              <a:t>deviation = 1 and mean = 0. </a:t>
            </a:r>
          </a:p>
          <a:p>
            <a:endParaRPr lang="en-US" dirty="0"/>
          </a:p>
          <a:p>
            <a:r>
              <a:rPr lang="en-US" dirty="0"/>
              <a:t>So, the slope is</a:t>
            </a:r>
          </a:p>
          <a:p>
            <a:endParaRPr lang="en-US" dirty="0"/>
          </a:p>
          <a:p>
            <a:r>
              <a:rPr lang="en-US" dirty="0"/>
              <a:t>and the intercept is 0 (because both     and    are now 0).</a:t>
            </a:r>
          </a:p>
          <a:p>
            <a:endParaRPr lang="en-US" dirty="0"/>
          </a:p>
          <a:p>
            <a:endParaRPr lang="en-US" dirty="0"/>
          </a:p>
          <a:p>
            <a:endParaRPr lang="en-US" dirty="0"/>
          </a:p>
          <a:p>
            <a:pPr eaLnBrk="1" hangingPunct="1"/>
            <a:endParaRPr lang="en-US" altLang="en-US" dirty="0"/>
          </a:p>
        </p:txBody>
      </p:sp>
      <p:graphicFrame>
        <p:nvGraphicFramePr>
          <p:cNvPr id="8" name="Object 8">
            <a:extLst>
              <a:ext uri="{FF2B5EF4-FFF2-40B4-BE49-F238E27FC236}">
                <a16:creationId xmlns:a16="http://schemas.microsoft.com/office/drawing/2014/main" id="{08BA9C57-F08A-ED40-83F6-16F6D56E6617}"/>
              </a:ext>
            </a:extLst>
          </p:cNvPr>
          <p:cNvGraphicFramePr>
            <a:graphicFrameLocks noChangeAspect="1"/>
          </p:cNvGraphicFramePr>
          <p:nvPr>
            <p:extLst>
              <p:ext uri="{D42A27DB-BD31-4B8C-83A1-F6EECF244321}">
                <p14:modId xmlns:p14="http://schemas.microsoft.com/office/powerpoint/2010/main" val="3583401142"/>
              </p:ext>
            </p:extLst>
          </p:nvPr>
        </p:nvGraphicFramePr>
        <p:xfrm>
          <a:off x="2863025" y="3352738"/>
          <a:ext cx="721423" cy="649288"/>
        </p:xfrm>
        <a:graphic>
          <a:graphicData uri="http://schemas.openxmlformats.org/presentationml/2006/ole">
            <mc:AlternateContent xmlns:mc="http://schemas.openxmlformats.org/markup-compatibility/2006">
              <mc:Choice xmlns:v="urn:schemas-microsoft-com:vml" Requires="v">
                <p:oleObj spid="_x0000_s43035" name="Equation" r:id="rId4" imgW="431800" imgH="419100" progId="Equation.DSMT4">
                  <p:embed/>
                </p:oleObj>
              </mc:Choice>
              <mc:Fallback>
                <p:oleObj name="Equation" r:id="rId4" imgW="431800" imgH="419100" progId="Equation.DSMT4">
                  <p:embed/>
                  <p:pic>
                    <p:nvPicPr>
                      <p:cNvPr id="11266" name="Object 8">
                        <a:extLst>
                          <a:ext uri="{FF2B5EF4-FFF2-40B4-BE49-F238E27FC236}">
                            <a16:creationId xmlns:a16="http://schemas.microsoft.com/office/drawing/2014/main" id="{B7165EFE-59B6-6648-9B39-7E92C5E6AB05}"/>
                          </a:ext>
                        </a:extLst>
                      </p:cNvPr>
                      <p:cNvPicPr>
                        <a:picLocks noChangeAspect="1" noChangeArrowheads="1"/>
                      </p:cNvPicPr>
                      <p:nvPr/>
                    </p:nvPicPr>
                    <p:blipFill>
                      <a:blip r:embed="rId5"/>
                      <a:srcRect/>
                      <a:stretch>
                        <a:fillRect/>
                      </a:stretch>
                    </p:blipFill>
                    <p:spPr bwMode="auto">
                      <a:xfrm>
                        <a:off x="2863025" y="3352738"/>
                        <a:ext cx="721423" cy="649288"/>
                      </a:xfrm>
                      <a:prstGeom prst="rect">
                        <a:avLst/>
                      </a:prstGeom>
                      <a:solidFill>
                        <a:schemeClr val="bg1"/>
                      </a:solidFill>
                      <a:ln w="9525">
                        <a:solidFill>
                          <a:schemeClr val="tx1"/>
                        </a:solidFill>
                        <a:miter lim="800000"/>
                        <a:headEnd/>
                        <a:tailEnd/>
                      </a:ln>
                    </p:spPr>
                  </p:pic>
                </p:oleObj>
              </mc:Fallback>
            </mc:AlternateContent>
          </a:graphicData>
        </a:graphic>
      </p:graphicFrame>
      <p:graphicFrame>
        <p:nvGraphicFramePr>
          <p:cNvPr id="9" name="Object 8">
            <a:extLst>
              <a:ext uri="{FF2B5EF4-FFF2-40B4-BE49-F238E27FC236}">
                <a16:creationId xmlns:a16="http://schemas.microsoft.com/office/drawing/2014/main" id="{EE033BB1-9BB3-D84F-AE4E-E8188A2AA248}"/>
              </a:ext>
            </a:extLst>
          </p:cNvPr>
          <p:cNvGraphicFramePr>
            <a:graphicFrameLocks noChangeAspect="1"/>
          </p:cNvGraphicFramePr>
          <p:nvPr>
            <p:extLst>
              <p:ext uri="{D42A27DB-BD31-4B8C-83A1-F6EECF244321}">
                <p14:modId xmlns:p14="http://schemas.microsoft.com/office/powerpoint/2010/main" val="761329409"/>
              </p:ext>
            </p:extLst>
          </p:nvPr>
        </p:nvGraphicFramePr>
        <p:xfrm>
          <a:off x="5513007" y="4271391"/>
          <a:ext cx="231775" cy="295275"/>
        </p:xfrm>
        <a:graphic>
          <a:graphicData uri="http://schemas.openxmlformats.org/presentationml/2006/ole">
            <mc:AlternateContent xmlns:mc="http://schemas.openxmlformats.org/markup-compatibility/2006">
              <mc:Choice xmlns:v="urn:schemas-microsoft-com:vml" Requires="v">
                <p:oleObj spid="_x0000_s43036" name="Equation" r:id="rId6" imgW="139700" imgH="190500" progId="Equation.DSMT4">
                  <p:embed/>
                </p:oleObj>
              </mc:Choice>
              <mc:Fallback>
                <p:oleObj name="Equation" r:id="rId6" imgW="139700" imgH="190500" progId="Equation.DSMT4">
                  <p:embed/>
                  <p:pic>
                    <p:nvPicPr>
                      <p:cNvPr id="8" name="Object 8">
                        <a:extLst>
                          <a:ext uri="{FF2B5EF4-FFF2-40B4-BE49-F238E27FC236}">
                            <a16:creationId xmlns:a16="http://schemas.microsoft.com/office/drawing/2014/main" id="{08BA9C57-F08A-ED40-83F6-16F6D56E6617}"/>
                          </a:ext>
                        </a:extLst>
                      </p:cNvPr>
                      <p:cNvPicPr>
                        <a:picLocks noChangeAspect="1" noChangeArrowheads="1"/>
                      </p:cNvPicPr>
                      <p:nvPr/>
                    </p:nvPicPr>
                    <p:blipFill>
                      <a:blip r:embed="rId7"/>
                      <a:srcRect/>
                      <a:stretch>
                        <a:fillRect/>
                      </a:stretch>
                    </p:blipFill>
                    <p:spPr bwMode="auto">
                      <a:xfrm>
                        <a:off x="5513007" y="4271391"/>
                        <a:ext cx="231775" cy="295275"/>
                      </a:xfrm>
                      <a:prstGeom prst="rect">
                        <a:avLst/>
                      </a:prstGeom>
                      <a:solidFill>
                        <a:schemeClr val="bg1"/>
                      </a:solidFill>
                      <a:ln w="9525">
                        <a:solidFill>
                          <a:schemeClr val="tx1"/>
                        </a:solidFill>
                        <a:miter lim="800000"/>
                        <a:headEnd/>
                        <a:tailEnd/>
                      </a:ln>
                    </p:spPr>
                  </p:pic>
                </p:oleObj>
              </mc:Fallback>
            </mc:AlternateContent>
          </a:graphicData>
        </a:graphic>
      </p:graphicFrame>
      <p:graphicFrame>
        <p:nvGraphicFramePr>
          <p:cNvPr id="10" name="Object 9">
            <a:extLst>
              <a:ext uri="{FF2B5EF4-FFF2-40B4-BE49-F238E27FC236}">
                <a16:creationId xmlns:a16="http://schemas.microsoft.com/office/drawing/2014/main" id="{8B9E0C9E-FCA6-F746-A65A-718A0B96F3E4}"/>
              </a:ext>
            </a:extLst>
          </p:cNvPr>
          <p:cNvGraphicFramePr>
            <a:graphicFrameLocks noChangeAspect="1"/>
          </p:cNvGraphicFramePr>
          <p:nvPr>
            <p:extLst>
              <p:ext uri="{D42A27DB-BD31-4B8C-83A1-F6EECF244321}">
                <p14:modId xmlns:p14="http://schemas.microsoft.com/office/powerpoint/2010/main" val="3544322321"/>
              </p:ext>
            </p:extLst>
          </p:nvPr>
        </p:nvGraphicFramePr>
        <p:xfrm>
          <a:off x="6445250" y="4300538"/>
          <a:ext cx="231775" cy="236537"/>
        </p:xfrm>
        <a:graphic>
          <a:graphicData uri="http://schemas.openxmlformats.org/presentationml/2006/ole">
            <mc:AlternateContent xmlns:mc="http://schemas.openxmlformats.org/markup-compatibility/2006">
              <mc:Choice xmlns:v="urn:schemas-microsoft-com:vml" Requires="v">
                <p:oleObj spid="_x0000_s43037" name="Equation" r:id="rId8" imgW="139700" imgH="152400" progId="Equation.DSMT4">
                  <p:embed/>
                </p:oleObj>
              </mc:Choice>
              <mc:Fallback>
                <p:oleObj name="Equation" r:id="rId8" imgW="139700" imgH="152400" progId="Equation.DSMT4">
                  <p:embed/>
                  <p:pic>
                    <p:nvPicPr>
                      <p:cNvPr id="9" name="Object 8">
                        <a:extLst>
                          <a:ext uri="{FF2B5EF4-FFF2-40B4-BE49-F238E27FC236}">
                            <a16:creationId xmlns:a16="http://schemas.microsoft.com/office/drawing/2014/main" id="{EE033BB1-9BB3-D84F-AE4E-E8188A2AA248}"/>
                          </a:ext>
                        </a:extLst>
                      </p:cNvPr>
                      <p:cNvPicPr>
                        <a:picLocks noChangeAspect="1" noChangeArrowheads="1"/>
                      </p:cNvPicPr>
                      <p:nvPr/>
                    </p:nvPicPr>
                    <p:blipFill>
                      <a:blip r:embed="rId9"/>
                      <a:srcRect/>
                      <a:stretch>
                        <a:fillRect/>
                      </a:stretch>
                    </p:blipFill>
                    <p:spPr bwMode="auto">
                      <a:xfrm>
                        <a:off x="6445250" y="4300538"/>
                        <a:ext cx="231775" cy="236537"/>
                      </a:xfrm>
                      <a:prstGeom prst="rect">
                        <a:avLst/>
                      </a:prstGeom>
                      <a:solidFill>
                        <a:schemeClr val="bg1"/>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1654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4.6  </a:t>
            </a:r>
            <a:r>
              <a:rPr lang="en-US" dirty="0"/>
              <a:t>Correlation and the Line </a:t>
            </a: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42</a:t>
            </a:fld>
            <a:endParaRPr lang="en-GB" dirty="0"/>
          </a:p>
        </p:txBody>
      </p:sp>
      <p:sp>
        <p:nvSpPr>
          <p:cNvPr id="5" name="Text Box 7">
            <a:extLst>
              <a:ext uri="{FF2B5EF4-FFF2-40B4-BE49-F238E27FC236}">
                <a16:creationId xmlns:a16="http://schemas.microsoft.com/office/drawing/2014/main" id="{885B8E5F-0C28-F64A-A3CA-5D5D8D6E386D}"/>
              </a:ext>
            </a:extLst>
          </p:cNvPr>
          <p:cNvSpPr txBox="1">
            <a:spLocks noChangeArrowheads="1"/>
          </p:cNvSpPr>
          <p:nvPr/>
        </p:nvSpPr>
        <p:spPr bwMode="auto">
          <a:xfrm>
            <a:off x="495300" y="877888"/>
            <a:ext cx="800246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rgbClr val="00B050"/>
                </a:solidFill>
              </a:rPr>
              <a:t>Understanding Regression from Correlation</a:t>
            </a:r>
            <a:r>
              <a:rPr lang="en-US" altLang="en-US" dirty="0"/>
              <a:t>                      </a:t>
            </a:r>
          </a:p>
          <a:p>
            <a:pPr eaLnBrk="1" hangingPunct="1"/>
            <a:endParaRPr lang="en-US" altLang="en-US" dirty="0"/>
          </a:p>
          <a:p>
            <a:pPr eaLnBrk="1" hangingPunct="1"/>
            <a:r>
              <a:rPr lang="en-US" altLang="en-US" dirty="0"/>
              <a:t>From the values for slope and intercept for the standardized variables, we may rewrite the regression equation.</a:t>
            </a:r>
          </a:p>
        </p:txBody>
      </p:sp>
      <p:sp>
        <p:nvSpPr>
          <p:cNvPr id="6" name="Text Box 7">
            <a:extLst>
              <a:ext uri="{FF2B5EF4-FFF2-40B4-BE49-F238E27FC236}">
                <a16:creationId xmlns:a16="http://schemas.microsoft.com/office/drawing/2014/main" id="{079ED3AB-BC4E-2648-B43F-EDB1F77BB81A}"/>
              </a:ext>
            </a:extLst>
          </p:cNvPr>
          <p:cNvSpPr txBox="1">
            <a:spLocks noChangeArrowheads="1"/>
          </p:cNvSpPr>
          <p:nvPr/>
        </p:nvSpPr>
        <p:spPr bwMode="auto">
          <a:xfrm>
            <a:off x="495300" y="3580832"/>
            <a:ext cx="80024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From this we see that for an observation 1 SD above the mean in </a:t>
            </a:r>
            <a:r>
              <a:rPr lang="en-US" altLang="en-US" i="1" dirty="0">
                <a:latin typeface="Times New Roman" panose="02020603050405020304" pitchFamily="18" charset="0"/>
              </a:rPr>
              <a:t>x</a:t>
            </a:r>
            <a:r>
              <a:rPr lang="en-US" altLang="en-US" dirty="0"/>
              <a:t>, you’d expect </a:t>
            </a:r>
            <a:r>
              <a:rPr lang="en-US" altLang="en-US" i="1" dirty="0">
                <a:latin typeface="Times New Roman" panose="02020603050405020304" pitchFamily="18" charset="0"/>
              </a:rPr>
              <a:t>y</a:t>
            </a:r>
            <a:r>
              <a:rPr lang="en-US" altLang="en-US" dirty="0"/>
              <a:t> to have a </a:t>
            </a:r>
            <a:r>
              <a:rPr lang="en-US" altLang="en-US" i="1" dirty="0">
                <a:latin typeface="Times New Roman" panose="02020603050405020304" pitchFamily="18" charset="0"/>
              </a:rPr>
              <a:t>z</a:t>
            </a:r>
            <a:r>
              <a:rPr lang="en-US" altLang="en-US" dirty="0"/>
              <a:t>-score of </a:t>
            </a:r>
            <a:r>
              <a:rPr lang="en-US" altLang="en-US" i="1" dirty="0">
                <a:latin typeface="Times New Roman" panose="02020603050405020304" pitchFamily="18" charset="0"/>
              </a:rPr>
              <a:t>r</a:t>
            </a:r>
            <a:r>
              <a:rPr lang="en-US" altLang="en-US" dirty="0"/>
              <a:t>.</a:t>
            </a:r>
          </a:p>
        </p:txBody>
      </p:sp>
      <p:graphicFrame>
        <p:nvGraphicFramePr>
          <p:cNvPr id="7" name="Object 8">
            <a:extLst>
              <a:ext uri="{FF2B5EF4-FFF2-40B4-BE49-F238E27FC236}">
                <a16:creationId xmlns:a16="http://schemas.microsoft.com/office/drawing/2014/main" id="{D195739A-3F5E-404E-9D20-B597CA01D76F}"/>
              </a:ext>
            </a:extLst>
          </p:cNvPr>
          <p:cNvGraphicFramePr>
            <a:graphicFrameLocks noChangeAspect="1"/>
          </p:cNvGraphicFramePr>
          <p:nvPr>
            <p:extLst>
              <p:ext uri="{D42A27DB-BD31-4B8C-83A1-F6EECF244321}">
                <p14:modId xmlns:p14="http://schemas.microsoft.com/office/powerpoint/2010/main" val="1434953972"/>
              </p:ext>
            </p:extLst>
          </p:nvPr>
        </p:nvGraphicFramePr>
        <p:xfrm>
          <a:off x="3929856" y="2713607"/>
          <a:ext cx="1284288" cy="563562"/>
        </p:xfrm>
        <a:graphic>
          <a:graphicData uri="http://schemas.openxmlformats.org/presentationml/2006/ole">
            <mc:AlternateContent xmlns:mc="http://schemas.openxmlformats.org/markup-compatibility/2006">
              <mc:Choice xmlns:v="urn:schemas-microsoft-com:vml" Requires="v">
                <p:oleObj spid="_x0000_s44038" name="Equation" r:id="rId3" imgW="11696700" imgH="5562600" progId="Equation.3">
                  <p:embed/>
                </p:oleObj>
              </mc:Choice>
              <mc:Fallback>
                <p:oleObj name="Equation" r:id="rId3" imgW="11696700" imgH="5562600" progId="Equation.3">
                  <p:embed/>
                  <p:pic>
                    <p:nvPicPr>
                      <p:cNvPr id="12290" name="Object 8">
                        <a:extLst>
                          <a:ext uri="{FF2B5EF4-FFF2-40B4-BE49-F238E27FC236}">
                            <a16:creationId xmlns:a16="http://schemas.microsoft.com/office/drawing/2014/main" id="{1F7B14D4-929E-BE43-A5F2-0CCF37A40D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9856" y="2713607"/>
                        <a:ext cx="1284288" cy="563562"/>
                      </a:xfrm>
                      <a:prstGeom prst="rect">
                        <a:avLst/>
                      </a:prstGeom>
                      <a:solidFill>
                        <a:schemeClr val="bg1"/>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3389883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4.6  </a:t>
            </a:r>
            <a:r>
              <a:rPr lang="en-US" dirty="0"/>
              <a:t>Correlation and the Line </a:t>
            </a: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43</a:t>
            </a:fld>
            <a:endParaRPr lang="en-GB" dirty="0"/>
          </a:p>
        </p:txBody>
      </p:sp>
      <p:sp>
        <p:nvSpPr>
          <p:cNvPr id="5" name="Text Box 7">
            <a:extLst>
              <a:ext uri="{FF2B5EF4-FFF2-40B4-BE49-F238E27FC236}">
                <a16:creationId xmlns:a16="http://schemas.microsoft.com/office/drawing/2014/main" id="{6B7439C7-5464-1F46-915D-25A8F97E9007}"/>
              </a:ext>
            </a:extLst>
          </p:cNvPr>
          <p:cNvSpPr txBox="1">
            <a:spLocks noChangeArrowheads="1"/>
          </p:cNvSpPr>
          <p:nvPr/>
        </p:nvSpPr>
        <p:spPr bwMode="auto">
          <a:xfrm>
            <a:off x="495300" y="877888"/>
            <a:ext cx="82097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chemeClr val="accent2"/>
                </a:solidFill>
              </a:rPr>
              <a:t>Understanding Regression from Correlation </a:t>
            </a:r>
          </a:p>
          <a:p>
            <a:pPr eaLnBrk="1" hangingPunct="1"/>
            <a:r>
              <a:rPr lang="en-US" dirty="0"/>
              <a:t>For the Saratoga houses, the correlation is 0.712</a:t>
            </a:r>
            <a:r>
              <a:rPr lang="en-US" altLang="en-US" dirty="0"/>
              <a:t>. </a:t>
            </a:r>
          </a:p>
          <a:p>
            <a:pPr eaLnBrk="1" hangingPunct="1"/>
            <a:r>
              <a:rPr lang="en-US" altLang="en-US" dirty="0"/>
              <a:t>We can now express the relationship for the standardized variables.</a:t>
            </a:r>
          </a:p>
        </p:txBody>
      </p:sp>
      <p:sp>
        <p:nvSpPr>
          <p:cNvPr id="6" name="Text Box 7">
            <a:extLst>
              <a:ext uri="{FF2B5EF4-FFF2-40B4-BE49-F238E27FC236}">
                <a16:creationId xmlns:a16="http://schemas.microsoft.com/office/drawing/2014/main" id="{4DDD62A3-211B-6344-B9AB-E4DE327CC624}"/>
              </a:ext>
            </a:extLst>
          </p:cNvPr>
          <p:cNvSpPr txBox="1">
            <a:spLocks noChangeArrowheads="1"/>
          </p:cNvSpPr>
          <p:nvPr/>
        </p:nvSpPr>
        <p:spPr bwMode="auto">
          <a:xfrm>
            <a:off x="495299" y="2971800"/>
            <a:ext cx="838956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p>
          <a:p>
            <a:pPr eaLnBrk="1" hangingPunct="1"/>
            <a:endParaRPr lang="en-US" altLang="en-US" dirty="0"/>
          </a:p>
          <a:p>
            <a:r>
              <a:rPr lang="en-US" dirty="0"/>
              <a:t>That means that a house that is one standard deviation bigger than the mean house, about 620 </a:t>
            </a:r>
            <a:r>
              <a:rPr lang="en-US" dirty="0" err="1"/>
              <a:t>sq</a:t>
            </a:r>
            <a:r>
              <a:rPr lang="en-US" dirty="0"/>
              <a:t> feet, is predicted by our model to cost about 0.712 standard deviation or $70,000 more than the mean house.</a:t>
            </a:r>
          </a:p>
        </p:txBody>
      </p:sp>
      <p:graphicFrame>
        <p:nvGraphicFramePr>
          <p:cNvPr id="7" name="Object 8">
            <a:extLst>
              <a:ext uri="{FF2B5EF4-FFF2-40B4-BE49-F238E27FC236}">
                <a16:creationId xmlns:a16="http://schemas.microsoft.com/office/drawing/2014/main" id="{67F9AB4A-9C2A-9B4E-982B-B51DEFF07F0A}"/>
              </a:ext>
            </a:extLst>
          </p:cNvPr>
          <p:cNvGraphicFramePr>
            <a:graphicFrameLocks noChangeAspect="1"/>
          </p:cNvGraphicFramePr>
          <p:nvPr>
            <p:extLst>
              <p:ext uri="{D42A27DB-BD31-4B8C-83A1-F6EECF244321}">
                <p14:modId xmlns:p14="http://schemas.microsoft.com/office/powerpoint/2010/main" val="1691510220"/>
              </p:ext>
            </p:extLst>
          </p:nvPr>
        </p:nvGraphicFramePr>
        <p:xfrm>
          <a:off x="2812986" y="2514664"/>
          <a:ext cx="3076413" cy="594296"/>
        </p:xfrm>
        <a:graphic>
          <a:graphicData uri="http://schemas.openxmlformats.org/presentationml/2006/ole">
            <mc:AlternateContent xmlns:mc="http://schemas.openxmlformats.org/markup-compatibility/2006">
              <mc:Choice xmlns:v="urn:schemas-microsoft-com:vml" Requires="v">
                <p:oleObj spid="_x0000_s45062" name="Equation" r:id="rId3" imgW="1282700" imgH="266700" progId="Equation.DSMT4">
                  <p:embed/>
                </p:oleObj>
              </mc:Choice>
              <mc:Fallback>
                <p:oleObj name="Equation" r:id="rId3" imgW="1282700" imgH="266700" progId="Equation.DSMT4">
                  <p:embed/>
                  <p:pic>
                    <p:nvPicPr>
                      <p:cNvPr id="13314" name="Object 8">
                        <a:extLst>
                          <a:ext uri="{FF2B5EF4-FFF2-40B4-BE49-F238E27FC236}">
                            <a16:creationId xmlns:a16="http://schemas.microsoft.com/office/drawing/2014/main" id="{45DAAE8F-226A-C24D-AA3E-D83EF65A8124}"/>
                          </a:ext>
                        </a:extLst>
                      </p:cNvPr>
                      <p:cNvPicPr>
                        <a:picLocks noChangeAspect="1" noChangeArrowheads="1"/>
                      </p:cNvPicPr>
                      <p:nvPr/>
                    </p:nvPicPr>
                    <p:blipFill>
                      <a:blip r:embed="rId4"/>
                      <a:srcRect/>
                      <a:stretch>
                        <a:fillRect/>
                      </a:stretch>
                    </p:blipFill>
                    <p:spPr bwMode="auto">
                      <a:xfrm>
                        <a:off x="2812986" y="2514664"/>
                        <a:ext cx="3076413" cy="594296"/>
                      </a:xfrm>
                      <a:prstGeom prst="rect">
                        <a:avLst/>
                      </a:prstGeom>
                      <a:solidFill>
                        <a:schemeClr val="bg1"/>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14967346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4.7  </a:t>
            </a:r>
            <a:r>
              <a:rPr lang="en-US" dirty="0"/>
              <a:t>Regression to the Mean </a:t>
            </a: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44</a:t>
            </a:fld>
            <a:endParaRPr lang="en-GB" dirty="0"/>
          </a:p>
        </p:txBody>
      </p:sp>
      <p:sp>
        <p:nvSpPr>
          <p:cNvPr id="7" name="Text Box 7">
            <a:extLst>
              <a:ext uri="{FF2B5EF4-FFF2-40B4-BE49-F238E27FC236}">
                <a16:creationId xmlns:a16="http://schemas.microsoft.com/office/drawing/2014/main" id="{AB2EAD42-0F94-F041-A613-F1E2810EC57D}"/>
              </a:ext>
            </a:extLst>
          </p:cNvPr>
          <p:cNvSpPr txBox="1">
            <a:spLocks noChangeArrowheads="1"/>
          </p:cNvSpPr>
          <p:nvPr/>
        </p:nvSpPr>
        <p:spPr bwMode="auto">
          <a:xfrm>
            <a:off x="495300" y="877888"/>
            <a:ext cx="800246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The equation below shows that if </a:t>
            </a:r>
            <a:r>
              <a:rPr lang="en-US" altLang="en-US" i="1" dirty="0">
                <a:latin typeface="Times New Roman" panose="02020603050405020304" pitchFamily="18" charset="0"/>
              </a:rPr>
              <a:t>x</a:t>
            </a:r>
            <a:r>
              <a:rPr lang="en-US" altLang="en-US" dirty="0"/>
              <a:t> is 2 SDs above its mean, we won’t ever move more than 2 SDs away for </a:t>
            </a:r>
            <a:r>
              <a:rPr lang="en-US" altLang="en-US" i="1" dirty="0">
                <a:latin typeface="Times New Roman" panose="02020603050405020304" pitchFamily="18" charset="0"/>
              </a:rPr>
              <a:t>y</a:t>
            </a:r>
            <a:r>
              <a:rPr lang="en-US" altLang="en-US" dirty="0"/>
              <a:t>, since </a:t>
            </a:r>
            <a:r>
              <a:rPr lang="en-US" altLang="en-US" i="1" dirty="0">
                <a:latin typeface="Times New Roman" panose="02020603050405020304" pitchFamily="18" charset="0"/>
              </a:rPr>
              <a:t>r</a:t>
            </a:r>
            <a:r>
              <a:rPr lang="en-US" altLang="en-US" dirty="0"/>
              <a:t>  can’t be bigger than 1.</a:t>
            </a:r>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So, each predicted </a:t>
            </a:r>
            <a:r>
              <a:rPr lang="en-US" altLang="en-US" i="1" dirty="0">
                <a:latin typeface="Times New Roman" panose="02020603050405020304" pitchFamily="18" charset="0"/>
              </a:rPr>
              <a:t>y</a:t>
            </a:r>
            <a:r>
              <a:rPr lang="en-US" altLang="en-US" dirty="0"/>
              <a:t> tends to be closer to its mean than its corresponding </a:t>
            </a:r>
            <a:r>
              <a:rPr lang="en-US" altLang="en-US" i="1" dirty="0">
                <a:latin typeface="Times New Roman" panose="02020603050405020304" pitchFamily="18" charset="0"/>
              </a:rPr>
              <a:t>x</a:t>
            </a:r>
            <a:r>
              <a:rPr lang="en-US" altLang="en-US" dirty="0"/>
              <a:t> was.</a:t>
            </a:r>
          </a:p>
          <a:p>
            <a:pPr eaLnBrk="1" hangingPunct="1"/>
            <a:endParaRPr lang="en-US" altLang="en-US" dirty="0"/>
          </a:p>
          <a:p>
            <a:pPr eaLnBrk="1" hangingPunct="1"/>
            <a:r>
              <a:rPr lang="en-US" altLang="en-US" dirty="0"/>
              <a:t>This property of the linear model is called </a:t>
            </a:r>
            <a:r>
              <a:rPr lang="en-US" altLang="en-US" i="1" dirty="0">
                <a:solidFill>
                  <a:schemeClr val="tx2"/>
                </a:solidFill>
              </a:rPr>
              <a:t>regression to the mean</a:t>
            </a:r>
            <a:r>
              <a:rPr lang="en-US" altLang="en-US" dirty="0"/>
              <a:t>.</a:t>
            </a:r>
          </a:p>
        </p:txBody>
      </p:sp>
      <p:graphicFrame>
        <p:nvGraphicFramePr>
          <p:cNvPr id="8" name="Object 8">
            <a:extLst>
              <a:ext uri="{FF2B5EF4-FFF2-40B4-BE49-F238E27FC236}">
                <a16:creationId xmlns:a16="http://schemas.microsoft.com/office/drawing/2014/main" id="{3400D698-E0B8-D244-BEB5-4583EE2FD934}"/>
              </a:ext>
            </a:extLst>
          </p:cNvPr>
          <p:cNvGraphicFramePr>
            <a:graphicFrameLocks noChangeAspect="1"/>
          </p:cNvGraphicFramePr>
          <p:nvPr>
            <p:extLst>
              <p:ext uri="{D42A27DB-BD31-4B8C-83A1-F6EECF244321}">
                <p14:modId xmlns:p14="http://schemas.microsoft.com/office/powerpoint/2010/main" val="1707696685"/>
              </p:ext>
            </p:extLst>
          </p:nvPr>
        </p:nvGraphicFramePr>
        <p:xfrm>
          <a:off x="3854388" y="2258886"/>
          <a:ext cx="1284288" cy="563562"/>
        </p:xfrm>
        <a:graphic>
          <a:graphicData uri="http://schemas.openxmlformats.org/presentationml/2006/ole">
            <mc:AlternateContent xmlns:mc="http://schemas.openxmlformats.org/markup-compatibility/2006">
              <mc:Choice xmlns:v="urn:schemas-microsoft-com:vml" Requires="v">
                <p:oleObj spid="_x0000_s46085" name="Equation" r:id="rId3" imgW="11696700" imgH="5562600" progId="Equation.3">
                  <p:embed/>
                </p:oleObj>
              </mc:Choice>
              <mc:Fallback>
                <p:oleObj name="Equation" r:id="rId3" imgW="11696700" imgH="5562600" progId="Equation.3">
                  <p:embed/>
                  <p:pic>
                    <p:nvPicPr>
                      <p:cNvPr id="14338" name="Object 8">
                        <a:extLst>
                          <a:ext uri="{FF2B5EF4-FFF2-40B4-BE49-F238E27FC236}">
                            <a16:creationId xmlns:a16="http://schemas.microsoft.com/office/drawing/2014/main" id="{950E77B9-7A47-5E47-B126-487BBF973F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4388" y="2258886"/>
                        <a:ext cx="1284288" cy="563562"/>
                      </a:xfrm>
                      <a:prstGeom prst="rect">
                        <a:avLst/>
                      </a:prstGeom>
                      <a:solidFill>
                        <a:schemeClr val="bg1"/>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2875954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4.8  </a:t>
            </a:r>
            <a:r>
              <a:rPr lang="en-US" dirty="0"/>
              <a:t>Checking the Model </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45</a:t>
            </a:fld>
            <a:endParaRPr lang="en-GB" dirty="0"/>
          </a:p>
        </p:txBody>
      </p:sp>
      <p:sp>
        <p:nvSpPr>
          <p:cNvPr id="7" name="Text Box 7">
            <a:extLst>
              <a:ext uri="{FF2B5EF4-FFF2-40B4-BE49-F238E27FC236}">
                <a16:creationId xmlns:a16="http://schemas.microsoft.com/office/drawing/2014/main" id="{A39E810E-534E-1C40-B047-854EA2DDA9E7}"/>
              </a:ext>
            </a:extLst>
          </p:cNvPr>
          <p:cNvSpPr txBox="1">
            <a:spLocks noChangeArrowheads="1"/>
          </p:cNvSpPr>
          <p:nvPr/>
        </p:nvSpPr>
        <p:spPr bwMode="auto">
          <a:xfrm>
            <a:off x="495300" y="877888"/>
            <a:ext cx="8343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Models are useful only when specific </a:t>
            </a:r>
            <a:r>
              <a:rPr lang="en-US" altLang="en-US" i="1" dirty="0">
                <a:solidFill>
                  <a:schemeClr val="tx2"/>
                </a:solidFill>
              </a:rPr>
              <a:t>assumptions are reasonable</a:t>
            </a:r>
            <a:r>
              <a:rPr lang="en-US" altLang="en-US" dirty="0"/>
              <a:t>. We check </a:t>
            </a:r>
            <a:r>
              <a:rPr lang="en-US" altLang="en-US" i="1" dirty="0"/>
              <a:t>conditions</a:t>
            </a:r>
            <a:r>
              <a:rPr lang="en-US" altLang="en-US" dirty="0"/>
              <a:t> that provide information about the assumptions.</a:t>
            </a:r>
          </a:p>
        </p:txBody>
      </p:sp>
      <p:sp>
        <p:nvSpPr>
          <p:cNvPr id="8" name="Text Box 7">
            <a:extLst>
              <a:ext uri="{FF2B5EF4-FFF2-40B4-BE49-F238E27FC236}">
                <a16:creationId xmlns:a16="http://schemas.microsoft.com/office/drawing/2014/main" id="{C771F26A-81B0-C346-9CFA-58CA2F457444}"/>
              </a:ext>
            </a:extLst>
          </p:cNvPr>
          <p:cNvSpPr txBox="1">
            <a:spLocks noChangeArrowheads="1"/>
          </p:cNvSpPr>
          <p:nvPr/>
        </p:nvSpPr>
        <p:spPr bwMode="auto">
          <a:xfrm>
            <a:off x="495300" y="2165350"/>
            <a:ext cx="7783068"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914400" indent="-4572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eaLnBrk="1" hangingPunct="1">
              <a:buFontTx/>
              <a:buAutoNum type="arabicParenR"/>
            </a:pPr>
            <a:r>
              <a:rPr lang="en-US" altLang="en-US" i="1" dirty="0">
                <a:solidFill>
                  <a:schemeClr val="tx2"/>
                </a:solidFill>
              </a:rPr>
              <a:t>Quantitative Data Condition</a:t>
            </a:r>
            <a:r>
              <a:rPr lang="en-US" altLang="en-US" dirty="0">
                <a:solidFill>
                  <a:schemeClr val="tx2"/>
                </a:solidFill>
              </a:rPr>
              <a:t> </a:t>
            </a:r>
            <a:r>
              <a:rPr lang="en-US" altLang="en-US" dirty="0"/>
              <a:t>– linear models only make sense for quantitative data, so don’t be fooled by categorical data recorded as numbers.</a:t>
            </a:r>
          </a:p>
          <a:p>
            <a:pPr lvl="1" eaLnBrk="1" hangingPunct="1">
              <a:buFontTx/>
              <a:buAutoNum type="arabicParenR"/>
            </a:pPr>
            <a:r>
              <a:rPr lang="en-US" altLang="en-US" i="1" dirty="0">
                <a:solidFill>
                  <a:schemeClr val="tx2"/>
                </a:solidFill>
              </a:rPr>
              <a:t>Linearity Assumption </a:t>
            </a:r>
            <a:r>
              <a:rPr lang="en-US" altLang="en-US" i="1" dirty="0"/>
              <a:t>–</a:t>
            </a:r>
            <a:r>
              <a:rPr lang="en-US" altLang="en-US" i="1" dirty="0">
                <a:solidFill>
                  <a:srgbClr val="0000FF"/>
                </a:solidFill>
              </a:rPr>
              <a:t> </a:t>
            </a:r>
            <a:r>
              <a:rPr lang="en-US" altLang="en-US" dirty="0"/>
              <a:t>check</a:t>
            </a:r>
            <a:r>
              <a:rPr lang="en-US" altLang="en-US" dirty="0">
                <a:solidFill>
                  <a:srgbClr val="0000FF"/>
                </a:solidFill>
              </a:rPr>
              <a:t> </a:t>
            </a:r>
            <a:r>
              <a:rPr lang="en-US" altLang="en-US" i="1" dirty="0">
                <a:solidFill>
                  <a:schemeClr val="tx2"/>
                </a:solidFill>
              </a:rPr>
              <a:t>Linearity Condition</a:t>
            </a:r>
            <a:r>
              <a:rPr lang="en-US" altLang="en-US" dirty="0">
                <a:solidFill>
                  <a:schemeClr val="tx2"/>
                </a:solidFill>
              </a:rPr>
              <a:t> </a:t>
            </a:r>
            <a:r>
              <a:rPr lang="en-US" altLang="en-US" dirty="0"/>
              <a:t>– two variables must have a linear association, or a linear model won’t mean a thing.</a:t>
            </a:r>
          </a:p>
          <a:p>
            <a:pPr lvl="1" eaLnBrk="1" hangingPunct="1">
              <a:buFontTx/>
              <a:buAutoNum type="arabicParenR"/>
            </a:pPr>
            <a:r>
              <a:rPr lang="en-US" altLang="en-US" i="1" dirty="0">
                <a:solidFill>
                  <a:schemeClr val="tx2"/>
                </a:solidFill>
              </a:rPr>
              <a:t>Outlier Condition</a:t>
            </a:r>
            <a:r>
              <a:rPr lang="en-US" altLang="en-US" dirty="0">
                <a:solidFill>
                  <a:schemeClr val="tx2"/>
                </a:solidFill>
              </a:rPr>
              <a:t> </a:t>
            </a:r>
            <a:r>
              <a:rPr lang="en-US" altLang="en-US" dirty="0"/>
              <a:t>– outliers can dramatically change a regression model.</a:t>
            </a:r>
          </a:p>
          <a:p>
            <a:pPr lvl="1" eaLnBrk="1" hangingPunct="1">
              <a:buFontTx/>
              <a:buAutoNum type="arabicParenR"/>
            </a:pPr>
            <a:r>
              <a:rPr lang="en-US" altLang="en-US" i="1" dirty="0">
                <a:solidFill>
                  <a:schemeClr val="tx2"/>
                </a:solidFill>
              </a:rPr>
              <a:t>Equal Spread Condition </a:t>
            </a:r>
            <a:r>
              <a:rPr lang="en-US" altLang="en-US" dirty="0"/>
              <a:t>– check a residual plot for equal scatter for all </a:t>
            </a:r>
            <a:r>
              <a:rPr lang="en-US" altLang="en-US" i="1" dirty="0"/>
              <a:t>x</a:t>
            </a:r>
            <a:r>
              <a:rPr lang="en-US" altLang="en-US" dirty="0"/>
              <a:t>-values.</a:t>
            </a:r>
          </a:p>
        </p:txBody>
      </p:sp>
    </p:spTree>
    <p:extLst>
      <p:ext uri="{BB962C8B-B14F-4D97-AF65-F5344CB8AC3E}">
        <p14:creationId xmlns:p14="http://schemas.microsoft.com/office/powerpoint/2010/main" val="35375524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4.8  </a:t>
            </a:r>
            <a:r>
              <a:rPr lang="en-US" dirty="0"/>
              <a:t>Checking the Model </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46</a:t>
            </a:fld>
            <a:endParaRPr lang="en-GB" dirty="0"/>
          </a:p>
        </p:txBody>
      </p:sp>
      <p:sp>
        <p:nvSpPr>
          <p:cNvPr id="5" name="Text Box 7">
            <a:extLst>
              <a:ext uri="{FF2B5EF4-FFF2-40B4-BE49-F238E27FC236}">
                <a16:creationId xmlns:a16="http://schemas.microsoft.com/office/drawing/2014/main" id="{164598A9-FC9F-1F45-9781-27FA169F99BA}"/>
              </a:ext>
            </a:extLst>
          </p:cNvPr>
          <p:cNvSpPr txBox="1">
            <a:spLocks noChangeArrowheads="1"/>
          </p:cNvSpPr>
          <p:nvPr/>
        </p:nvSpPr>
        <p:spPr bwMode="auto">
          <a:xfrm>
            <a:off x="495300" y="877888"/>
            <a:ext cx="9163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The residuals are the part of the data that hasn’t been       modeled.</a:t>
            </a:r>
          </a:p>
        </p:txBody>
      </p:sp>
      <p:sp>
        <p:nvSpPr>
          <p:cNvPr id="6" name="Text Box 7">
            <a:extLst>
              <a:ext uri="{FF2B5EF4-FFF2-40B4-BE49-F238E27FC236}">
                <a16:creationId xmlns:a16="http://schemas.microsoft.com/office/drawing/2014/main" id="{214056C6-319C-BA4D-9A63-7EC3A34A8C52}"/>
              </a:ext>
            </a:extLst>
          </p:cNvPr>
          <p:cNvSpPr txBox="1">
            <a:spLocks noChangeArrowheads="1"/>
          </p:cNvSpPr>
          <p:nvPr/>
        </p:nvSpPr>
        <p:spPr bwMode="auto">
          <a:xfrm>
            <a:off x="495300" y="2514600"/>
            <a:ext cx="9163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We have written this in symbols previously.</a:t>
            </a:r>
          </a:p>
        </p:txBody>
      </p:sp>
      <p:graphicFrame>
        <p:nvGraphicFramePr>
          <p:cNvPr id="7" name="Object 3">
            <a:extLst>
              <a:ext uri="{FF2B5EF4-FFF2-40B4-BE49-F238E27FC236}">
                <a16:creationId xmlns:a16="http://schemas.microsoft.com/office/drawing/2014/main" id="{8EA13679-EDFF-CB4D-8EFE-D0698DF31F0A}"/>
              </a:ext>
            </a:extLst>
          </p:cNvPr>
          <p:cNvGraphicFramePr>
            <a:graphicFrameLocks noChangeAspect="1"/>
          </p:cNvGraphicFramePr>
          <p:nvPr/>
        </p:nvGraphicFramePr>
        <p:xfrm>
          <a:off x="4127500" y="3124200"/>
          <a:ext cx="1444625" cy="474663"/>
        </p:xfrm>
        <a:graphic>
          <a:graphicData uri="http://schemas.openxmlformats.org/presentationml/2006/ole">
            <mc:AlternateContent xmlns:mc="http://schemas.openxmlformats.org/markup-compatibility/2006">
              <mc:Choice xmlns:v="urn:schemas-microsoft-com:vml" Requires="v">
                <p:oleObj spid="_x0000_s48137" name="Equation" r:id="rId3" imgW="13169900" imgH="4686300" progId="Equation.3">
                  <p:embed/>
                </p:oleObj>
              </mc:Choice>
              <mc:Fallback>
                <p:oleObj name="Equation" r:id="rId3" imgW="13169900" imgH="4686300" progId="Equation.3">
                  <p:embed/>
                  <p:pic>
                    <p:nvPicPr>
                      <p:cNvPr id="15363" name="Object 3">
                        <a:extLst>
                          <a:ext uri="{FF2B5EF4-FFF2-40B4-BE49-F238E27FC236}">
                            <a16:creationId xmlns:a16="http://schemas.microsoft.com/office/drawing/2014/main" id="{2F8BFCF2-98DA-BB48-825F-66B966F0B4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500" y="3124200"/>
                        <a:ext cx="1444625" cy="474663"/>
                      </a:xfrm>
                      <a:prstGeom prst="rect">
                        <a:avLst/>
                      </a:prstGeom>
                      <a:solidFill>
                        <a:schemeClr val="bg1"/>
                      </a:solidFill>
                      <a:ln w="9525">
                        <a:solidFill>
                          <a:schemeClr val="tx1"/>
                        </a:solidFill>
                        <a:miter lim="800000"/>
                        <a:headEnd/>
                        <a:tailEnd/>
                      </a:ln>
                    </p:spPr>
                  </p:pic>
                </p:oleObj>
              </mc:Fallback>
            </mc:AlternateContent>
          </a:graphicData>
        </a:graphic>
      </p:graphicFrame>
      <p:graphicFrame>
        <p:nvGraphicFramePr>
          <p:cNvPr id="8" name="Object 8">
            <a:extLst>
              <a:ext uri="{FF2B5EF4-FFF2-40B4-BE49-F238E27FC236}">
                <a16:creationId xmlns:a16="http://schemas.microsoft.com/office/drawing/2014/main" id="{378959A0-396F-754E-8D2D-1C4C5238AD07}"/>
              </a:ext>
            </a:extLst>
          </p:cNvPr>
          <p:cNvGraphicFramePr>
            <a:graphicFrameLocks noChangeAspect="1"/>
          </p:cNvGraphicFramePr>
          <p:nvPr>
            <p:extLst>
              <p:ext uri="{D42A27DB-BD31-4B8C-83A1-F6EECF244321}">
                <p14:modId xmlns:p14="http://schemas.microsoft.com/office/powerpoint/2010/main" val="224986868"/>
              </p:ext>
            </p:extLst>
          </p:nvPr>
        </p:nvGraphicFramePr>
        <p:xfrm>
          <a:off x="415925" y="1828801"/>
          <a:ext cx="8264779" cy="457200"/>
        </p:xfrm>
        <a:graphic>
          <a:graphicData uri="http://schemas.openxmlformats.org/presentationml/2006/ole">
            <mc:AlternateContent xmlns:mc="http://schemas.openxmlformats.org/markup-compatibility/2006">
              <mc:Choice xmlns:v="urn:schemas-microsoft-com:vml" Requires="v">
                <p:oleObj spid="_x0000_s48138" name="Equation" r:id="rId5" imgW="88061800" imgH="4102100" progId="Equation.3">
                  <p:embed/>
                </p:oleObj>
              </mc:Choice>
              <mc:Fallback>
                <p:oleObj name="Equation" r:id="rId5" imgW="88061800" imgH="4102100" progId="Equation.3">
                  <p:embed/>
                  <p:pic>
                    <p:nvPicPr>
                      <p:cNvPr id="15362" name="Object 8">
                        <a:extLst>
                          <a:ext uri="{FF2B5EF4-FFF2-40B4-BE49-F238E27FC236}">
                            <a16:creationId xmlns:a16="http://schemas.microsoft.com/office/drawing/2014/main" id="{5B181BEA-1E2E-904D-81E0-5AA56ECE0E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925" y="1828801"/>
                        <a:ext cx="8264779" cy="457200"/>
                      </a:xfrm>
                      <a:prstGeom prst="rect">
                        <a:avLst/>
                      </a:prstGeom>
                      <a:solidFill>
                        <a:schemeClr val="bg1"/>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717015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4.8  </a:t>
            </a:r>
            <a:r>
              <a:rPr lang="en-US" dirty="0"/>
              <a:t>Checking the Model </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47</a:t>
            </a:fld>
            <a:endParaRPr lang="en-GB" dirty="0"/>
          </a:p>
        </p:txBody>
      </p:sp>
      <p:sp>
        <p:nvSpPr>
          <p:cNvPr id="5" name="Text Box 7">
            <a:extLst>
              <a:ext uri="{FF2B5EF4-FFF2-40B4-BE49-F238E27FC236}">
                <a16:creationId xmlns:a16="http://schemas.microsoft.com/office/drawing/2014/main" id="{25AFBA71-4056-4841-9BC0-343EB49F8D2E}"/>
              </a:ext>
            </a:extLst>
          </p:cNvPr>
          <p:cNvSpPr txBox="1">
            <a:spLocks noChangeArrowheads="1"/>
          </p:cNvSpPr>
          <p:nvPr/>
        </p:nvSpPr>
        <p:spPr bwMode="auto">
          <a:xfrm>
            <a:off x="495300" y="877888"/>
            <a:ext cx="77343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Residuals help us see whether the model makes sense. </a:t>
            </a:r>
          </a:p>
          <a:p>
            <a:pPr eaLnBrk="1" hangingPunct="1"/>
            <a:endParaRPr lang="en-US" altLang="en-US" dirty="0"/>
          </a:p>
          <a:p>
            <a:pPr eaLnBrk="1" hangingPunct="1"/>
            <a:r>
              <a:rPr lang="en-US" altLang="en-US" dirty="0"/>
              <a:t>A scatterplot of residuals against predicted values should show nothing interesting – no patterns, no direction, no shape.</a:t>
            </a:r>
          </a:p>
          <a:p>
            <a:pPr eaLnBrk="1" hangingPunct="1"/>
            <a:endParaRPr lang="en-US" altLang="en-US" dirty="0"/>
          </a:p>
          <a:p>
            <a:pPr eaLnBrk="1" hangingPunct="1"/>
            <a:r>
              <a:rPr lang="en-US" altLang="en-US" dirty="0"/>
              <a:t>If nonlinearities, outliers, or clusters in the residuals are seen, then we must try to determine what the regression model missed.</a:t>
            </a:r>
          </a:p>
        </p:txBody>
      </p:sp>
    </p:spTree>
    <p:extLst>
      <p:ext uri="{BB962C8B-B14F-4D97-AF65-F5344CB8AC3E}">
        <p14:creationId xmlns:p14="http://schemas.microsoft.com/office/powerpoint/2010/main" val="30472622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4.8  </a:t>
            </a:r>
            <a:r>
              <a:rPr lang="en-US" dirty="0"/>
              <a:t>Checking the Model </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48</a:t>
            </a:fld>
            <a:endParaRPr lang="en-GB" dirty="0"/>
          </a:p>
        </p:txBody>
      </p:sp>
      <p:sp>
        <p:nvSpPr>
          <p:cNvPr id="5" name="Text Box 7">
            <a:extLst>
              <a:ext uri="{FF2B5EF4-FFF2-40B4-BE49-F238E27FC236}">
                <a16:creationId xmlns:a16="http://schemas.microsoft.com/office/drawing/2014/main" id="{05D1DA5B-CDF2-144F-AB1D-6753BB1A1FB0}"/>
              </a:ext>
            </a:extLst>
          </p:cNvPr>
          <p:cNvSpPr txBox="1">
            <a:spLocks noChangeArrowheads="1"/>
          </p:cNvSpPr>
          <p:nvPr/>
        </p:nvSpPr>
        <p:spPr bwMode="auto">
          <a:xfrm>
            <a:off x="495300" y="877888"/>
            <a:ext cx="8282940" cy="858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For </a:t>
            </a:r>
            <a:r>
              <a:rPr lang="en-US" dirty="0"/>
              <a:t>house prices on living area</a:t>
            </a:r>
            <a:r>
              <a:rPr lang="en-US" altLang="en-US" dirty="0"/>
              <a:t>, here are the residuals plotted against the predicted values:</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There are no patterns or interesting features, so a linear model makes sense</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pic>
        <p:nvPicPr>
          <p:cNvPr id="6" name="Picture 5">
            <a:extLst>
              <a:ext uri="{FF2B5EF4-FFF2-40B4-BE49-F238E27FC236}">
                <a16:creationId xmlns:a16="http://schemas.microsoft.com/office/drawing/2014/main" id="{74C25A1B-50B6-5242-88BA-347EBC2A3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6606" y="1619161"/>
            <a:ext cx="4817618" cy="3619677"/>
          </a:xfrm>
          <a:prstGeom prst="rect">
            <a:avLst/>
          </a:prstGeom>
        </p:spPr>
      </p:pic>
    </p:spTree>
    <p:extLst>
      <p:ext uri="{BB962C8B-B14F-4D97-AF65-F5344CB8AC3E}">
        <p14:creationId xmlns:p14="http://schemas.microsoft.com/office/powerpoint/2010/main" val="23104227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4.8  </a:t>
            </a:r>
            <a:r>
              <a:rPr lang="en-US" dirty="0"/>
              <a:t>Checking the Model </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49</a:t>
            </a:fld>
            <a:endParaRPr lang="en-GB" dirty="0"/>
          </a:p>
        </p:txBody>
      </p:sp>
      <p:sp>
        <p:nvSpPr>
          <p:cNvPr id="5" name="Text Box 7">
            <a:extLst>
              <a:ext uri="{FF2B5EF4-FFF2-40B4-BE49-F238E27FC236}">
                <a16:creationId xmlns:a16="http://schemas.microsoft.com/office/drawing/2014/main" id="{E0BD89CA-CF92-5647-A3EA-E2186695A21B}"/>
              </a:ext>
            </a:extLst>
          </p:cNvPr>
          <p:cNvSpPr txBox="1">
            <a:spLocks noChangeArrowheads="1"/>
          </p:cNvSpPr>
          <p:nvPr/>
        </p:nvSpPr>
        <p:spPr bwMode="auto">
          <a:xfrm>
            <a:off x="495300" y="1125538"/>
            <a:ext cx="8197596"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The standard deviation of the residuals, </a:t>
            </a:r>
            <a:r>
              <a:rPr lang="en-US" altLang="en-US" i="1" dirty="0">
                <a:latin typeface="Times New Roman" panose="02020603050405020304" pitchFamily="18" charset="0"/>
              </a:rPr>
              <a:t>s</a:t>
            </a:r>
            <a:r>
              <a:rPr lang="en-US" altLang="en-US" i="1" baseline="-25000" dirty="0">
                <a:latin typeface="Times New Roman" panose="02020603050405020304" pitchFamily="18" charset="0"/>
              </a:rPr>
              <a:t>e</a:t>
            </a:r>
            <a:r>
              <a:rPr lang="en-US" altLang="en-US" dirty="0"/>
              <a:t>, gives us a         measure of how much the points vary around the regression line.  </a:t>
            </a:r>
          </a:p>
          <a:p>
            <a:pPr eaLnBrk="1" hangingPunct="1"/>
            <a:endParaRPr lang="en-US" altLang="en-US" dirty="0"/>
          </a:p>
          <a:p>
            <a:pPr eaLnBrk="1" hangingPunct="1"/>
            <a:r>
              <a:rPr lang="en-US" altLang="en-US" dirty="0"/>
              <a:t>We estimate the </a:t>
            </a:r>
            <a:r>
              <a:rPr lang="en-US" altLang="en-US" i="1" dirty="0">
                <a:solidFill>
                  <a:srgbClr val="0000FF"/>
                </a:solidFill>
              </a:rPr>
              <a:t>standard deviation of the residuals</a:t>
            </a:r>
            <a:r>
              <a:rPr lang="en-US" altLang="en-US" dirty="0"/>
              <a:t> as shown below.</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The standard deviation around the line should be the same wherever we apply the model – this is called the </a:t>
            </a:r>
            <a:r>
              <a:rPr lang="en-US" altLang="en-US" i="1" dirty="0">
                <a:solidFill>
                  <a:srgbClr val="0000FF"/>
                </a:solidFill>
              </a:rPr>
              <a:t>Equal Spread Condition</a:t>
            </a:r>
            <a:r>
              <a:rPr lang="en-US" altLang="en-US" dirty="0"/>
              <a:t>.</a:t>
            </a:r>
            <a:endParaRPr lang="en-US" altLang="en-US" i="1" dirty="0">
              <a:latin typeface="Times New Roman" panose="02020603050405020304" pitchFamily="18" charset="0"/>
            </a:endParaRPr>
          </a:p>
        </p:txBody>
      </p:sp>
      <p:graphicFrame>
        <p:nvGraphicFramePr>
          <p:cNvPr id="6" name="Object 8">
            <a:extLst>
              <a:ext uri="{FF2B5EF4-FFF2-40B4-BE49-F238E27FC236}">
                <a16:creationId xmlns:a16="http://schemas.microsoft.com/office/drawing/2014/main" id="{92577183-E1A1-FE4E-A073-90D7035B2CC6}"/>
              </a:ext>
            </a:extLst>
          </p:cNvPr>
          <p:cNvGraphicFramePr>
            <a:graphicFrameLocks noChangeAspect="1"/>
          </p:cNvGraphicFramePr>
          <p:nvPr>
            <p:extLst>
              <p:ext uri="{D42A27DB-BD31-4B8C-83A1-F6EECF244321}">
                <p14:modId xmlns:p14="http://schemas.microsoft.com/office/powerpoint/2010/main" val="3390254827"/>
              </p:ext>
            </p:extLst>
          </p:nvPr>
        </p:nvGraphicFramePr>
        <p:xfrm>
          <a:off x="3614610" y="3326511"/>
          <a:ext cx="1958975" cy="1127125"/>
        </p:xfrm>
        <a:graphic>
          <a:graphicData uri="http://schemas.openxmlformats.org/presentationml/2006/ole">
            <mc:AlternateContent xmlns:mc="http://schemas.openxmlformats.org/markup-compatibility/2006">
              <mc:Choice xmlns:v="urn:schemas-microsoft-com:vml" Requires="v">
                <p:oleObj spid="_x0000_s52229" name="Equation" r:id="rId3" imgW="17843500" imgH="11112500" progId="Equation.3">
                  <p:embed/>
                </p:oleObj>
              </mc:Choice>
              <mc:Fallback>
                <p:oleObj name="Equation" r:id="rId3" imgW="17843500" imgH="11112500" progId="Equation.3">
                  <p:embed/>
                  <p:pic>
                    <p:nvPicPr>
                      <p:cNvPr id="16386" name="Object 8">
                        <a:extLst>
                          <a:ext uri="{FF2B5EF4-FFF2-40B4-BE49-F238E27FC236}">
                            <a16:creationId xmlns:a16="http://schemas.microsoft.com/office/drawing/2014/main" id="{214F157E-7313-3B41-821B-393269C79B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4610" y="3326511"/>
                        <a:ext cx="1958975" cy="1127125"/>
                      </a:xfrm>
                      <a:prstGeom prst="rect">
                        <a:avLst/>
                      </a:prstGeom>
                      <a:solidFill>
                        <a:schemeClr val="bg1"/>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2856256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4.1  </a:t>
            </a:r>
            <a:r>
              <a:rPr lang="en-US" dirty="0"/>
              <a:t>Looking at Scatterplots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5</a:t>
            </a:fld>
            <a:endParaRPr lang="en-GB" dirty="0"/>
          </a:p>
        </p:txBody>
      </p:sp>
      <p:sp>
        <p:nvSpPr>
          <p:cNvPr id="7" name="Text Box 7">
            <a:extLst>
              <a:ext uri="{FF2B5EF4-FFF2-40B4-BE49-F238E27FC236}">
                <a16:creationId xmlns:a16="http://schemas.microsoft.com/office/drawing/2014/main" id="{AD9C29DE-8EAB-8048-BE4B-17B56617CE39}"/>
              </a:ext>
            </a:extLst>
          </p:cNvPr>
          <p:cNvSpPr txBox="1">
            <a:spLocks noChangeArrowheads="1"/>
          </p:cNvSpPr>
          <p:nvPr/>
        </p:nvSpPr>
        <p:spPr bwMode="auto">
          <a:xfrm>
            <a:off x="452726" y="1093538"/>
            <a:ext cx="810736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dirty="0"/>
              <a:t>At one extreme, do the points appear tightly clustered in a single stream (whether straight, curved, or bending all over the place)? </a:t>
            </a:r>
          </a:p>
          <a:p>
            <a:endParaRPr lang="en-US" dirty="0"/>
          </a:p>
          <a:p>
            <a:endParaRPr lang="en-US" dirty="0"/>
          </a:p>
          <a:p>
            <a:r>
              <a:rPr lang="en-US" dirty="0"/>
              <a:t>Or, at the other extreme, do the points seem to be so variable and spread out that we can barely discern any trend or pattern?</a:t>
            </a:r>
          </a:p>
          <a:p>
            <a:endParaRPr lang="en-US" dirty="0"/>
          </a:p>
        </p:txBody>
      </p:sp>
      <p:pic>
        <p:nvPicPr>
          <p:cNvPr id="10" name="Picture 9">
            <a:extLst>
              <a:ext uri="{FF2B5EF4-FFF2-40B4-BE49-F238E27FC236}">
                <a16:creationId xmlns:a16="http://schemas.microsoft.com/office/drawing/2014/main" id="{305E8A6B-07A8-024F-B794-F770FFC26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920" y="1949766"/>
            <a:ext cx="1219200" cy="965200"/>
          </a:xfrm>
          <a:prstGeom prst="rect">
            <a:avLst/>
          </a:prstGeom>
        </p:spPr>
      </p:pic>
      <p:pic>
        <p:nvPicPr>
          <p:cNvPr id="12" name="Picture 11">
            <a:extLst>
              <a:ext uri="{FF2B5EF4-FFF2-40B4-BE49-F238E27FC236}">
                <a16:creationId xmlns:a16="http://schemas.microsoft.com/office/drawing/2014/main" id="{9A5DA86E-41CF-C442-A966-1E02B083B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4344" y="3938565"/>
            <a:ext cx="2644352" cy="2383641"/>
          </a:xfrm>
          <a:prstGeom prst="rect">
            <a:avLst/>
          </a:prstGeom>
        </p:spPr>
      </p:pic>
    </p:spTree>
    <p:extLst>
      <p:ext uri="{BB962C8B-B14F-4D97-AF65-F5344CB8AC3E}">
        <p14:creationId xmlns:p14="http://schemas.microsoft.com/office/powerpoint/2010/main" val="24150373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4.8  </a:t>
            </a:r>
            <a:r>
              <a:rPr lang="en-US" dirty="0"/>
              <a:t>Checking the Model </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50</a:t>
            </a:fld>
            <a:endParaRPr lang="en-GB" dirty="0"/>
          </a:p>
        </p:txBody>
      </p:sp>
      <p:sp>
        <p:nvSpPr>
          <p:cNvPr id="5" name="Text Box 7">
            <a:extLst>
              <a:ext uri="{FF2B5EF4-FFF2-40B4-BE49-F238E27FC236}">
                <a16:creationId xmlns:a16="http://schemas.microsoft.com/office/drawing/2014/main" id="{389F05D5-100E-EF41-8EAC-B78956648447}"/>
              </a:ext>
            </a:extLst>
          </p:cNvPr>
          <p:cNvSpPr txBox="1">
            <a:spLocks noChangeArrowheads="1"/>
          </p:cNvSpPr>
          <p:nvPr/>
        </p:nvSpPr>
        <p:spPr bwMode="auto">
          <a:xfrm>
            <a:off x="495300" y="908050"/>
            <a:ext cx="49625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i="1" dirty="0">
                <a:solidFill>
                  <a:schemeClr val="accent2"/>
                </a:solidFill>
              </a:rPr>
              <a:t>Example</a:t>
            </a:r>
            <a:r>
              <a:rPr lang="en-US" altLang="en-US" b="1" dirty="0">
                <a:solidFill>
                  <a:schemeClr val="accent2"/>
                </a:solidFill>
              </a:rPr>
              <a:t>:</a:t>
            </a:r>
            <a:r>
              <a:rPr lang="en-US" altLang="en-US" dirty="0">
                <a:solidFill>
                  <a:schemeClr val="accent2"/>
                </a:solidFill>
              </a:rPr>
              <a:t> </a:t>
            </a:r>
            <a:r>
              <a:rPr lang="en-US" altLang="en-US" b="1" dirty="0">
                <a:solidFill>
                  <a:schemeClr val="accent2"/>
                </a:solidFill>
              </a:rPr>
              <a:t>Age of Cyclists</a:t>
            </a:r>
            <a:endParaRPr lang="en-US" altLang="en-US" dirty="0">
              <a:solidFill>
                <a:schemeClr val="accent2"/>
              </a:solidFill>
            </a:endParaRPr>
          </a:p>
          <a:p>
            <a:pPr eaLnBrk="1" hangingPunct="1"/>
            <a:endParaRPr lang="en-US" altLang="en-US" dirty="0"/>
          </a:p>
          <a:p>
            <a:r>
              <a:rPr lang="en-US" dirty="0"/>
              <a:t>Did you assess your model of cyclists’ ages on year to see if the assumptions were reasonable?</a:t>
            </a:r>
          </a:p>
        </p:txBody>
      </p:sp>
      <p:pic>
        <p:nvPicPr>
          <p:cNvPr id="6" name="Picture 5">
            <a:extLst>
              <a:ext uri="{FF2B5EF4-FFF2-40B4-BE49-F238E27FC236}">
                <a16:creationId xmlns:a16="http://schemas.microsoft.com/office/drawing/2014/main" id="{28A078A8-4C42-5347-8621-56EE34AF8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562" y="495178"/>
            <a:ext cx="2197100" cy="5994400"/>
          </a:xfrm>
          <a:prstGeom prst="rect">
            <a:avLst/>
          </a:prstGeom>
        </p:spPr>
      </p:pic>
      <p:pic>
        <p:nvPicPr>
          <p:cNvPr id="8" name="Picture 7">
            <a:extLst>
              <a:ext uri="{FF2B5EF4-FFF2-40B4-BE49-F238E27FC236}">
                <a16:creationId xmlns:a16="http://schemas.microsoft.com/office/drawing/2014/main" id="{257114FC-EF80-F841-8597-3108D035B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338" y="3130726"/>
            <a:ext cx="5298630" cy="3085792"/>
          </a:xfrm>
          <a:prstGeom prst="rect">
            <a:avLst/>
          </a:prstGeom>
        </p:spPr>
      </p:pic>
    </p:spTree>
    <p:extLst>
      <p:ext uri="{BB962C8B-B14F-4D97-AF65-F5344CB8AC3E}">
        <p14:creationId xmlns:p14="http://schemas.microsoft.com/office/powerpoint/2010/main" val="13320786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7114FC-EF80-F841-8597-3108D035B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021" y="3170207"/>
            <a:ext cx="5298630" cy="3085792"/>
          </a:xfrm>
          <a:prstGeom prst="rect">
            <a:avLst/>
          </a:prstGeom>
        </p:spPr>
      </p:pic>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4.8  </a:t>
            </a:r>
            <a:r>
              <a:rPr lang="en-US" dirty="0"/>
              <a:t>Checking the Model </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51</a:t>
            </a:fld>
            <a:endParaRPr lang="en-GB" dirty="0"/>
          </a:p>
        </p:txBody>
      </p:sp>
      <p:sp>
        <p:nvSpPr>
          <p:cNvPr id="5" name="Text Box 7">
            <a:extLst>
              <a:ext uri="{FF2B5EF4-FFF2-40B4-BE49-F238E27FC236}">
                <a16:creationId xmlns:a16="http://schemas.microsoft.com/office/drawing/2014/main" id="{389F05D5-100E-EF41-8EAC-B78956648447}"/>
              </a:ext>
            </a:extLst>
          </p:cNvPr>
          <p:cNvSpPr txBox="1">
            <a:spLocks noChangeArrowheads="1"/>
          </p:cNvSpPr>
          <p:nvPr/>
        </p:nvSpPr>
        <p:spPr bwMode="auto">
          <a:xfrm>
            <a:off x="495300" y="908050"/>
            <a:ext cx="3771899"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i="1" dirty="0">
                <a:solidFill>
                  <a:schemeClr val="accent2"/>
                </a:solidFill>
              </a:rPr>
              <a:t>Example</a:t>
            </a:r>
            <a:r>
              <a:rPr lang="en-US" altLang="en-US" b="1" dirty="0">
                <a:solidFill>
                  <a:schemeClr val="accent2"/>
                </a:solidFill>
              </a:rPr>
              <a:t>:</a:t>
            </a:r>
            <a:r>
              <a:rPr lang="en-US" altLang="en-US" dirty="0">
                <a:solidFill>
                  <a:schemeClr val="accent2"/>
                </a:solidFill>
              </a:rPr>
              <a:t> </a:t>
            </a:r>
            <a:r>
              <a:rPr lang="en-US" altLang="en-US" b="1" dirty="0">
                <a:solidFill>
                  <a:schemeClr val="accent2"/>
                </a:solidFill>
              </a:rPr>
              <a:t>Age of Cyclists</a:t>
            </a:r>
            <a:endParaRPr lang="en-US" altLang="en-US" dirty="0">
              <a:solidFill>
                <a:schemeClr val="accent2"/>
              </a:solidFill>
            </a:endParaRPr>
          </a:p>
          <a:p>
            <a:pPr eaLnBrk="1" hangingPunct="1"/>
            <a:endParaRPr lang="en-US" altLang="en-US" dirty="0"/>
          </a:p>
          <a:p>
            <a:r>
              <a:rPr lang="en-US" dirty="0"/>
              <a:t>The residuals show no pattern, as you can see from the plot of residuals vs. predicted values. There is one point that seems somewhat low, </a:t>
            </a:r>
          </a:p>
          <a:p>
            <a:r>
              <a:rPr lang="en-US" dirty="0"/>
              <a:t>but it does not unduly affect the model and the model appears to be reasonable.</a:t>
            </a:r>
          </a:p>
        </p:txBody>
      </p:sp>
    </p:spTree>
    <p:extLst>
      <p:ext uri="{BB962C8B-B14F-4D97-AF65-F5344CB8AC3E}">
        <p14:creationId xmlns:p14="http://schemas.microsoft.com/office/powerpoint/2010/main" val="20760673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4.9  </a:t>
            </a:r>
            <a:r>
              <a:rPr lang="en-US" dirty="0"/>
              <a:t>Variation in the Model and </a:t>
            </a:r>
            <a:r>
              <a:rPr lang="en-US" i="1" dirty="0"/>
              <a:t>R</a:t>
            </a:r>
            <a:r>
              <a:rPr lang="en-US" baseline="30000" dirty="0"/>
              <a:t>2</a:t>
            </a:r>
            <a:r>
              <a:rPr lang="en-US" dirty="0"/>
              <a:t> </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52</a:t>
            </a:fld>
            <a:endParaRPr lang="en-GB" dirty="0"/>
          </a:p>
        </p:txBody>
      </p:sp>
      <p:sp>
        <p:nvSpPr>
          <p:cNvPr id="7" name="Text Box 7">
            <a:extLst>
              <a:ext uri="{FF2B5EF4-FFF2-40B4-BE49-F238E27FC236}">
                <a16:creationId xmlns:a16="http://schemas.microsoft.com/office/drawing/2014/main" id="{35CAAF8A-1B6F-A84A-BE09-6815DB414913}"/>
              </a:ext>
            </a:extLst>
          </p:cNvPr>
          <p:cNvSpPr txBox="1">
            <a:spLocks noChangeArrowheads="1"/>
          </p:cNvSpPr>
          <p:nvPr/>
        </p:nvSpPr>
        <p:spPr bwMode="auto">
          <a:xfrm>
            <a:off x="495300" y="1155700"/>
            <a:ext cx="79629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The variation in the residuals is the key to assessing how well a model fits. </a:t>
            </a:r>
          </a:p>
          <a:p>
            <a:pPr eaLnBrk="1" hangingPunct="1"/>
            <a:endParaRPr lang="en-US" altLang="en-US" dirty="0"/>
          </a:p>
          <a:p>
            <a:pPr eaLnBrk="1" hangingPunct="1"/>
            <a:r>
              <a:rPr lang="en-US" altLang="en-US" dirty="0"/>
              <a:t>If the correlation were 1.0, then the model predicts </a:t>
            </a:r>
            <a:r>
              <a:rPr lang="en-US" altLang="en-US" i="1" dirty="0"/>
              <a:t>y</a:t>
            </a:r>
            <a:r>
              <a:rPr lang="en-US" altLang="en-US" dirty="0"/>
              <a:t> perfectly, the residuals would all be zero and have no variation.</a:t>
            </a:r>
          </a:p>
          <a:p>
            <a:pPr eaLnBrk="1" hangingPunct="1"/>
            <a:endParaRPr lang="en-US" altLang="en-US" dirty="0"/>
          </a:p>
          <a:p>
            <a:pPr eaLnBrk="1" hangingPunct="1"/>
            <a:r>
              <a:rPr lang="en-US" altLang="en-US" dirty="0"/>
              <a:t>If the correlation were 0, the model would predict the mean for all </a:t>
            </a:r>
            <a:r>
              <a:rPr lang="en-US" altLang="en-US" i="1" dirty="0"/>
              <a:t>x</a:t>
            </a:r>
            <a:r>
              <a:rPr lang="en-US" altLang="en-US" dirty="0"/>
              <a:t>-values.  The residuals would have the same variability as the original data.</a:t>
            </a:r>
          </a:p>
        </p:txBody>
      </p:sp>
    </p:spTree>
    <p:extLst>
      <p:ext uri="{BB962C8B-B14F-4D97-AF65-F5344CB8AC3E}">
        <p14:creationId xmlns:p14="http://schemas.microsoft.com/office/powerpoint/2010/main" val="2852247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4.9  </a:t>
            </a:r>
            <a:r>
              <a:rPr lang="en-US" dirty="0"/>
              <a:t>Variation in the Model and </a:t>
            </a:r>
            <a:r>
              <a:rPr lang="en-US" i="1" dirty="0"/>
              <a:t>R</a:t>
            </a:r>
            <a:r>
              <a:rPr lang="en-US" baseline="30000" dirty="0"/>
              <a:t>2</a:t>
            </a:r>
            <a:r>
              <a:rPr lang="en-US" dirty="0"/>
              <a:t> </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53</a:t>
            </a:fld>
            <a:endParaRPr lang="en-GB" dirty="0"/>
          </a:p>
        </p:txBody>
      </p:sp>
      <p:sp>
        <p:nvSpPr>
          <p:cNvPr id="5" name="Text Box 7">
            <a:extLst>
              <a:ext uri="{FF2B5EF4-FFF2-40B4-BE49-F238E27FC236}">
                <a16:creationId xmlns:a16="http://schemas.microsoft.com/office/drawing/2014/main" id="{25D5A153-977F-6A4D-BA5F-7E40FE7DDA32}"/>
              </a:ext>
            </a:extLst>
          </p:cNvPr>
          <p:cNvSpPr txBox="1">
            <a:spLocks noChangeArrowheads="1"/>
          </p:cNvSpPr>
          <p:nvPr/>
        </p:nvSpPr>
        <p:spPr bwMode="auto">
          <a:xfrm>
            <a:off x="495300" y="838200"/>
            <a:ext cx="40973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How is the thickness of a book related to the number of pages? </a:t>
            </a:r>
          </a:p>
          <a:p>
            <a:pPr eaLnBrk="1" hangingPunct="1"/>
            <a:endParaRPr lang="en-US" altLang="en-US" dirty="0"/>
          </a:p>
          <a:p>
            <a:pPr eaLnBrk="1" hangingPunct="1"/>
            <a:r>
              <a:rPr lang="en-US" altLang="en-US" dirty="0"/>
              <a:t>We certainly expect</a:t>
            </a:r>
          </a:p>
          <a:p>
            <a:pPr eaLnBrk="1" hangingPunct="1"/>
            <a:r>
              <a:rPr lang="en-US" altLang="en-US" dirty="0"/>
              <a:t>books with more pages to be thicker, but can we find a model to relate these two variables?</a:t>
            </a:r>
          </a:p>
          <a:p>
            <a:pPr eaLnBrk="1" hangingPunct="1"/>
            <a:endParaRPr lang="en-US" altLang="en-US" dirty="0"/>
          </a:p>
          <a:p>
            <a:pPr eaLnBrk="1" hangingPunct="1"/>
            <a:r>
              <a:rPr lang="en-US" altLang="en-US" dirty="0"/>
              <a:t>Here’s a scatterplot of the data:</a:t>
            </a:r>
            <a:endParaRPr lang="en-US" altLang="en-US" b="1" dirty="0">
              <a:solidFill>
                <a:srgbClr val="FF0000"/>
              </a:solidFill>
            </a:endParaRPr>
          </a:p>
        </p:txBody>
      </p:sp>
      <p:pic>
        <p:nvPicPr>
          <p:cNvPr id="6" name="Picture 8">
            <a:extLst>
              <a:ext uri="{FF2B5EF4-FFF2-40B4-BE49-F238E27FC236}">
                <a16:creationId xmlns:a16="http://schemas.microsoft.com/office/drawing/2014/main" id="{35DDFC94-A7C9-9D4E-84D2-30CD9BCCD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8175" y="981075"/>
            <a:ext cx="4392613"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07359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4.9  </a:t>
            </a:r>
            <a:r>
              <a:rPr lang="en-US" dirty="0"/>
              <a:t>Variation in the Model and </a:t>
            </a:r>
            <a:r>
              <a:rPr lang="en-US" i="1" dirty="0"/>
              <a:t>R</a:t>
            </a:r>
            <a:r>
              <a:rPr lang="en-US" baseline="30000" dirty="0"/>
              <a:t>2</a:t>
            </a:r>
            <a:r>
              <a:rPr lang="en-US" dirty="0"/>
              <a:t> </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54</a:t>
            </a:fld>
            <a:endParaRPr lang="en-GB" dirty="0"/>
          </a:p>
        </p:txBody>
      </p:sp>
      <p:sp>
        <p:nvSpPr>
          <p:cNvPr id="5" name="Text Box 7">
            <a:extLst>
              <a:ext uri="{FF2B5EF4-FFF2-40B4-BE49-F238E27FC236}">
                <a16:creationId xmlns:a16="http://schemas.microsoft.com/office/drawing/2014/main" id="{E6F4491C-C84C-D44D-8C3A-E204D323D5EF}"/>
              </a:ext>
            </a:extLst>
          </p:cNvPr>
          <p:cNvSpPr txBox="1">
            <a:spLocks noChangeArrowheads="1"/>
          </p:cNvSpPr>
          <p:nvPr/>
        </p:nvSpPr>
        <p:spPr bwMode="auto">
          <a:xfrm>
            <a:off x="452373" y="966036"/>
            <a:ext cx="842968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The model is</a:t>
            </a:r>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which says that a book starts out about 0.29 inches thick (covers?) and then have about 0.00183 inches per page of thickness.  </a:t>
            </a:r>
          </a:p>
          <a:p>
            <a:pPr eaLnBrk="1" hangingPunct="1"/>
            <a:endParaRPr lang="en-US" altLang="en-US" dirty="0"/>
          </a:p>
        </p:txBody>
      </p:sp>
      <p:pic>
        <p:nvPicPr>
          <p:cNvPr id="6" name="Picture 8">
            <a:extLst>
              <a:ext uri="{FF2B5EF4-FFF2-40B4-BE49-F238E27FC236}">
                <a16:creationId xmlns:a16="http://schemas.microsoft.com/office/drawing/2014/main" id="{6BCE7E03-D61D-434A-8EF5-D971F3B60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014" y="3470188"/>
            <a:ext cx="4392613"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3">
            <a:extLst>
              <a:ext uri="{FF2B5EF4-FFF2-40B4-BE49-F238E27FC236}">
                <a16:creationId xmlns:a16="http://schemas.microsoft.com/office/drawing/2014/main" id="{CB82A181-A29B-414F-ABF0-29DE5319A405}"/>
              </a:ext>
            </a:extLst>
          </p:cNvPr>
          <p:cNvGraphicFramePr>
            <a:graphicFrameLocks noChangeAspect="1"/>
          </p:cNvGraphicFramePr>
          <p:nvPr>
            <p:extLst>
              <p:ext uri="{D42A27DB-BD31-4B8C-83A1-F6EECF244321}">
                <p14:modId xmlns:p14="http://schemas.microsoft.com/office/powerpoint/2010/main" val="3040649120"/>
              </p:ext>
            </p:extLst>
          </p:nvPr>
        </p:nvGraphicFramePr>
        <p:xfrm>
          <a:off x="1194880" y="1597792"/>
          <a:ext cx="5695807" cy="679302"/>
        </p:xfrm>
        <a:graphic>
          <a:graphicData uri="http://schemas.openxmlformats.org/presentationml/2006/ole">
            <mc:AlternateContent xmlns:mc="http://schemas.openxmlformats.org/markup-compatibility/2006">
              <mc:Choice xmlns:v="urn:schemas-microsoft-com:vml" Requires="v">
                <p:oleObj spid="_x0000_s57349" name="Equation" r:id="rId4" imgW="2082800" imgH="266700" progId="Equation.DSMT4">
                  <p:embed/>
                </p:oleObj>
              </mc:Choice>
              <mc:Fallback>
                <p:oleObj name="Equation" r:id="rId4" imgW="2082800" imgH="266700" progId="Equation.DSMT4">
                  <p:embed/>
                  <p:pic>
                    <p:nvPicPr>
                      <p:cNvPr id="17410" name="Object 3">
                        <a:extLst>
                          <a:ext uri="{FF2B5EF4-FFF2-40B4-BE49-F238E27FC236}">
                            <a16:creationId xmlns:a16="http://schemas.microsoft.com/office/drawing/2014/main" id="{EA090DB7-A2B6-2545-9071-B97A8D7AB769}"/>
                          </a:ext>
                        </a:extLst>
                      </p:cNvPr>
                      <p:cNvPicPr>
                        <a:picLocks noChangeAspect="1" noChangeArrowheads="1"/>
                      </p:cNvPicPr>
                      <p:nvPr/>
                    </p:nvPicPr>
                    <p:blipFill>
                      <a:blip r:embed="rId5"/>
                      <a:srcRect/>
                      <a:stretch>
                        <a:fillRect/>
                      </a:stretch>
                    </p:blipFill>
                    <p:spPr bwMode="auto">
                      <a:xfrm>
                        <a:off x="1194880" y="1597792"/>
                        <a:ext cx="5695807" cy="67930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409201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4.9  </a:t>
            </a:r>
            <a:r>
              <a:rPr lang="en-US" dirty="0"/>
              <a:t>Variation in the Model and </a:t>
            </a:r>
            <a:r>
              <a:rPr lang="en-US" i="1" dirty="0"/>
              <a:t>R</a:t>
            </a:r>
            <a:r>
              <a:rPr lang="en-US" baseline="30000" dirty="0"/>
              <a:t>2</a:t>
            </a:r>
            <a:r>
              <a:rPr lang="en-US" dirty="0"/>
              <a:t> </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55</a:t>
            </a:fld>
            <a:endParaRPr lang="en-GB" dirty="0"/>
          </a:p>
        </p:txBody>
      </p:sp>
      <p:sp>
        <p:nvSpPr>
          <p:cNvPr id="5" name="Text Box 7">
            <a:extLst>
              <a:ext uri="{FF2B5EF4-FFF2-40B4-BE49-F238E27FC236}">
                <a16:creationId xmlns:a16="http://schemas.microsoft.com/office/drawing/2014/main" id="{75AB972F-2D33-0944-BF44-D6BAB7E83B9B}"/>
              </a:ext>
            </a:extLst>
          </p:cNvPr>
          <p:cNvSpPr txBox="1">
            <a:spLocks noChangeArrowheads="1"/>
          </p:cNvSpPr>
          <p:nvPr/>
        </p:nvSpPr>
        <p:spPr bwMode="auto">
          <a:xfrm>
            <a:off x="495300" y="908050"/>
            <a:ext cx="454025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We can see that the residuals vary less than the original thickness values did.  </a:t>
            </a:r>
          </a:p>
          <a:p>
            <a:pPr eaLnBrk="1" hangingPunct="1"/>
            <a:endParaRPr lang="en-US" altLang="en-US" dirty="0"/>
          </a:p>
          <a:p>
            <a:pPr eaLnBrk="1" hangingPunct="1"/>
            <a:r>
              <a:rPr lang="en-US" altLang="en-US" dirty="0"/>
              <a:t>Consider the total amount of variation displayed in both graphs.  </a:t>
            </a:r>
          </a:p>
          <a:p>
            <a:pPr eaLnBrk="1" hangingPunct="1"/>
            <a:endParaRPr lang="en-US" altLang="en-US" dirty="0"/>
          </a:p>
          <a:p>
            <a:pPr eaLnBrk="1" hangingPunct="1"/>
            <a:r>
              <a:rPr lang="en-US" altLang="en-US" dirty="0"/>
              <a:t>If you had to put a number between 0% and 100% on the fraction of variation left in the residuals, what would you guess?</a:t>
            </a:r>
          </a:p>
        </p:txBody>
      </p:sp>
      <p:pic>
        <p:nvPicPr>
          <p:cNvPr id="6" name="Picture 8">
            <a:extLst>
              <a:ext uri="{FF2B5EF4-FFF2-40B4-BE49-F238E27FC236}">
                <a16:creationId xmlns:a16="http://schemas.microsoft.com/office/drawing/2014/main" id="{80BF42A6-BC47-0448-B8BE-867D66419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463" y="1268413"/>
            <a:ext cx="379095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14995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4.9  </a:t>
            </a:r>
            <a:r>
              <a:rPr lang="en-US" dirty="0"/>
              <a:t>Variation in the Model and </a:t>
            </a:r>
            <a:r>
              <a:rPr lang="en-US" i="1" dirty="0"/>
              <a:t>R</a:t>
            </a:r>
            <a:r>
              <a:rPr lang="en-US" baseline="30000" dirty="0"/>
              <a:t>2</a:t>
            </a:r>
            <a:r>
              <a:rPr lang="en-US" dirty="0"/>
              <a:t> </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56</a:t>
            </a:fld>
            <a:endParaRPr lang="en-GB" dirty="0"/>
          </a:p>
        </p:txBody>
      </p:sp>
      <p:sp>
        <p:nvSpPr>
          <p:cNvPr id="5" name="Text Box 7">
            <a:extLst>
              <a:ext uri="{FF2B5EF4-FFF2-40B4-BE49-F238E27FC236}">
                <a16:creationId xmlns:a16="http://schemas.microsoft.com/office/drawing/2014/main" id="{250A202D-86B1-F04E-92A7-A569A9730F1D}"/>
              </a:ext>
            </a:extLst>
          </p:cNvPr>
          <p:cNvSpPr txBox="1">
            <a:spLocks noChangeArrowheads="1"/>
          </p:cNvSpPr>
          <p:nvPr/>
        </p:nvSpPr>
        <p:spPr bwMode="auto">
          <a:xfrm>
            <a:off x="495300" y="908050"/>
            <a:ext cx="45402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We can construct a measure that tells us where our model falls between being perfect and being useless.  </a:t>
            </a:r>
          </a:p>
        </p:txBody>
      </p:sp>
      <p:pic>
        <p:nvPicPr>
          <p:cNvPr id="6" name="Picture 8">
            <a:extLst>
              <a:ext uri="{FF2B5EF4-FFF2-40B4-BE49-F238E27FC236}">
                <a16:creationId xmlns:a16="http://schemas.microsoft.com/office/drawing/2014/main" id="{5207DE1C-13F3-8D4D-99FF-6FCD7A8DA9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7463" y="1268413"/>
            <a:ext cx="379095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7452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4.9  </a:t>
            </a:r>
            <a:r>
              <a:rPr lang="en-US" dirty="0"/>
              <a:t>Variation in the Model and </a:t>
            </a:r>
            <a:r>
              <a:rPr lang="en-US" i="1" dirty="0"/>
              <a:t>R</a:t>
            </a:r>
            <a:r>
              <a:rPr lang="en-US" baseline="30000" dirty="0"/>
              <a:t>2</a:t>
            </a:r>
            <a:r>
              <a:rPr lang="en-US" dirty="0"/>
              <a:t> </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57</a:t>
            </a:fld>
            <a:endParaRPr lang="en-GB" dirty="0"/>
          </a:p>
        </p:txBody>
      </p:sp>
      <p:sp>
        <p:nvSpPr>
          <p:cNvPr id="5" name="Text Box 7">
            <a:extLst>
              <a:ext uri="{FF2B5EF4-FFF2-40B4-BE49-F238E27FC236}">
                <a16:creationId xmlns:a16="http://schemas.microsoft.com/office/drawing/2014/main" id="{342DC556-0B76-C14F-ACC9-42C4EC8924C4}"/>
              </a:ext>
            </a:extLst>
          </p:cNvPr>
          <p:cNvSpPr txBox="1">
            <a:spLocks noChangeArrowheads="1"/>
          </p:cNvSpPr>
          <p:nvPr/>
        </p:nvSpPr>
        <p:spPr bwMode="auto">
          <a:xfrm>
            <a:off x="495300" y="914400"/>
            <a:ext cx="8107362"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All regression models fall somewhere between the two      extremes of zero correlation or perfect correlation of plus or  minus 1. </a:t>
            </a:r>
          </a:p>
          <a:p>
            <a:pPr eaLnBrk="1" hangingPunct="1"/>
            <a:endParaRPr lang="en-US" altLang="en-US" dirty="0"/>
          </a:p>
          <a:p>
            <a:pPr eaLnBrk="1" hangingPunct="1"/>
            <a:r>
              <a:rPr lang="en-US" altLang="en-US" dirty="0"/>
              <a:t>We consider the square of the correlation coefficient </a:t>
            </a:r>
            <a:r>
              <a:rPr lang="en-US" altLang="en-US" i="1" dirty="0">
                <a:latin typeface="Times New Roman" panose="02020603050405020304" pitchFamily="18" charset="0"/>
              </a:rPr>
              <a:t>r</a:t>
            </a:r>
            <a:r>
              <a:rPr lang="en-US" altLang="en-US" dirty="0"/>
              <a:t> to get </a:t>
            </a:r>
            <a:r>
              <a:rPr lang="en-US" altLang="en-US" i="1" dirty="0">
                <a:latin typeface="Times New Roman" panose="02020603050405020304" pitchFamily="18" charset="0"/>
              </a:rPr>
              <a:t>r</a:t>
            </a:r>
            <a:r>
              <a:rPr lang="en-US" altLang="en-US" i="1" baseline="30000" dirty="0">
                <a:latin typeface="Times New Roman" panose="02020603050405020304" pitchFamily="18" charset="0"/>
              </a:rPr>
              <a:t>2</a:t>
            </a:r>
            <a:r>
              <a:rPr lang="en-US" altLang="en-US" dirty="0"/>
              <a:t> which is a value between 0 and 1.</a:t>
            </a:r>
          </a:p>
          <a:p>
            <a:pPr eaLnBrk="1" hangingPunct="1"/>
            <a:endParaRPr lang="en-US" altLang="en-US" dirty="0"/>
          </a:p>
          <a:p>
            <a:pPr eaLnBrk="1" hangingPunct="1"/>
            <a:r>
              <a:rPr lang="en-US" altLang="en-US" i="1" dirty="0">
                <a:latin typeface="Times New Roman" panose="02020603050405020304" pitchFamily="18" charset="0"/>
              </a:rPr>
              <a:t>r</a:t>
            </a:r>
            <a:r>
              <a:rPr lang="en-US" altLang="en-US" i="1" baseline="30000" dirty="0">
                <a:latin typeface="Times New Roman" panose="02020603050405020304" pitchFamily="18" charset="0"/>
              </a:rPr>
              <a:t>2 </a:t>
            </a:r>
            <a:r>
              <a:rPr lang="en-US" altLang="en-US" dirty="0"/>
              <a:t>gives the fraction of the data’s variation accounted for by the model and 1 – </a:t>
            </a:r>
            <a:r>
              <a:rPr lang="en-US" altLang="en-US" i="1" dirty="0">
                <a:latin typeface="Times New Roman" panose="02020603050405020304" pitchFamily="18" charset="0"/>
              </a:rPr>
              <a:t>r</a:t>
            </a:r>
            <a:r>
              <a:rPr lang="en-US" altLang="en-US" i="1" baseline="30000" dirty="0">
                <a:latin typeface="Times New Roman" panose="02020603050405020304" pitchFamily="18" charset="0"/>
              </a:rPr>
              <a:t>2</a:t>
            </a:r>
            <a:r>
              <a:rPr lang="en-US" altLang="en-US" dirty="0"/>
              <a:t> is the fraction of the original variation left in the residuals.</a:t>
            </a:r>
            <a:endParaRPr lang="en-US" altLang="en-US" i="1" dirty="0"/>
          </a:p>
        </p:txBody>
      </p:sp>
    </p:spTree>
    <p:extLst>
      <p:ext uri="{BB962C8B-B14F-4D97-AF65-F5344CB8AC3E}">
        <p14:creationId xmlns:p14="http://schemas.microsoft.com/office/powerpoint/2010/main" val="27872442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4.9  </a:t>
            </a:r>
            <a:r>
              <a:rPr lang="en-US" dirty="0"/>
              <a:t>Variation in the Model and </a:t>
            </a:r>
            <a:r>
              <a:rPr lang="en-US" i="1" dirty="0"/>
              <a:t>R</a:t>
            </a:r>
            <a:r>
              <a:rPr lang="en-US" baseline="30000" dirty="0"/>
              <a:t>2</a:t>
            </a:r>
            <a:r>
              <a:rPr lang="en-US" dirty="0"/>
              <a:t> </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58</a:t>
            </a:fld>
            <a:endParaRPr lang="en-GB" dirty="0"/>
          </a:p>
        </p:txBody>
      </p:sp>
      <p:sp>
        <p:nvSpPr>
          <p:cNvPr id="8" name="Text Box 7">
            <a:extLst>
              <a:ext uri="{FF2B5EF4-FFF2-40B4-BE49-F238E27FC236}">
                <a16:creationId xmlns:a16="http://schemas.microsoft.com/office/drawing/2014/main" id="{BF29907D-8F5B-3E48-8AB0-BA368E164B8B}"/>
              </a:ext>
            </a:extLst>
          </p:cNvPr>
          <p:cNvSpPr txBox="1">
            <a:spLocks noChangeArrowheads="1"/>
          </p:cNvSpPr>
          <p:nvPr/>
        </p:nvSpPr>
        <p:spPr bwMode="auto">
          <a:xfrm>
            <a:off x="495300" y="914400"/>
            <a:ext cx="784402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latin typeface="Times New Roman" panose="02020603050405020304" pitchFamily="18" charset="0"/>
              </a:rPr>
              <a:t>r</a:t>
            </a:r>
            <a:r>
              <a:rPr lang="en-US" altLang="en-US" i="1" baseline="30000" dirty="0">
                <a:latin typeface="Times New Roman" panose="02020603050405020304" pitchFamily="18" charset="0"/>
              </a:rPr>
              <a:t>2</a:t>
            </a:r>
            <a:r>
              <a:rPr lang="en-US" altLang="en-US" dirty="0"/>
              <a:t> by tradition is written</a:t>
            </a:r>
            <a:r>
              <a:rPr lang="en-US" altLang="en-US" dirty="0">
                <a:solidFill>
                  <a:schemeClr val="tx2"/>
                </a:solidFill>
              </a:rPr>
              <a:t> </a:t>
            </a:r>
            <a:r>
              <a:rPr lang="en-US" altLang="en-US" i="1" dirty="0">
                <a:solidFill>
                  <a:schemeClr val="tx2"/>
                </a:solidFill>
                <a:latin typeface="Times New Roman" panose="02020603050405020304" pitchFamily="18" charset="0"/>
              </a:rPr>
              <a:t>R</a:t>
            </a:r>
            <a:r>
              <a:rPr lang="en-US" altLang="en-US" i="1" baseline="30000" dirty="0">
                <a:solidFill>
                  <a:schemeClr val="tx2"/>
                </a:solidFill>
                <a:latin typeface="Times New Roman" panose="02020603050405020304" pitchFamily="18" charset="0"/>
              </a:rPr>
              <a:t>2</a:t>
            </a:r>
            <a:r>
              <a:rPr lang="en-US" altLang="en-US" dirty="0">
                <a:solidFill>
                  <a:schemeClr val="tx2"/>
                </a:solidFill>
              </a:rPr>
              <a:t> </a:t>
            </a:r>
            <a:r>
              <a:rPr lang="en-US" altLang="en-US" dirty="0"/>
              <a:t>and called “</a:t>
            </a:r>
            <a:r>
              <a:rPr lang="en-US" altLang="en-US" i="1" dirty="0">
                <a:solidFill>
                  <a:schemeClr val="tx2"/>
                </a:solidFill>
                <a:latin typeface="Times New Roman" panose="02020603050405020304" pitchFamily="18" charset="0"/>
              </a:rPr>
              <a:t>R</a:t>
            </a:r>
            <a:r>
              <a:rPr lang="en-US" altLang="en-US" dirty="0">
                <a:solidFill>
                  <a:schemeClr val="tx2"/>
                </a:solidFill>
              </a:rPr>
              <a:t> squared</a:t>
            </a:r>
            <a:r>
              <a:rPr lang="en-US" altLang="en-US" dirty="0"/>
              <a:t>”.</a:t>
            </a:r>
          </a:p>
          <a:p>
            <a:pPr eaLnBrk="1" hangingPunct="1"/>
            <a:endParaRPr lang="en-US" altLang="en-US" dirty="0"/>
          </a:p>
          <a:p>
            <a:r>
              <a:rPr lang="en-US" dirty="0"/>
              <a:t>The variance of </a:t>
            </a:r>
            <a:r>
              <a:rPr lang="en-US" i="1" dirty="0"/>
              <a:t>Thickness</a:t>
            </a:r>
            <a:r>
              <a:rPr lang="en-US" dirty="0"/>
              <a:t> is 0.136.</a:t>
            </a:r>
          </a:p>
          <a:p>
            <a:endParaRPr lang="en-US" dirty="0"/>
          </a:p>
          <a:p>
            <a:r>
              <a:rPr lang="en-US" dirty="0"/>
              <a:t>The variance of the residuals is 0.0458. </a:t>
            </a:r>
          </a:p>
          <a:p>
            <a:endParaRPr lang="en-US" dirty="0"/>
          </a:p>
          <a:p>
            <a:r>
              <a:rPr lang="en-US" dirty="0"/>
              <a:t>That’s 0.0458/0.136 = 0.3367 or 33.67%</a:t>
            </a:r>
          </a:p>
          <a:p>
            <a:r>
              <a:rPr lang="en-US" dirty="0"/>
              <a:t>of the variance of </a:t>
            </a:r>
            <a:r>
              <a:rPr lang="en-US" i="1" dirty="0"/>
              <a:t>Thickness</a:t>
            </a:r>
            <a:r>
              <a:rPr lang="en-US" dirty="0"/>
              <a:t> left behind in the residuals.</a:t>
            </a:r>
          </a:p>
        </p:txBody>
      </p:sp>
    </p:spTree>
    <p:extLst>
      <p:ext uri="{BB962C8B-B14F-4D97-AF65-F5344CB8AC3E}">
        <p14:creationId xmlns:p14="http://schemas.microsoft.com/office/powerpoint/2010/main" val="1737443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4.9  </a:t>
            </a:r>
            <a:r>
              <a:rPr lang="en-US" dirty="0"/>
              <a:t>Variation in the Model and </a:t>
            </a:r>
            <a:r>
              <a:rPr lang="en-US" i="1" dirty="0"/>
              <a:t>R</a:t>
            </a:r>
            <a:r>
              <a:rPr lang="en-US" baseline="30000" dirty="0"/>
              <a:t>2</a:t>
            </a:r>
            <a:r>
              <a:rPr lang="en-US" dirty="0"/>
              <a:t> </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59</a:t>
            </a:fld>
            <a:endParaRPr lang="en-GB" dirty="0"/>
          </a:p>
        </p:txBody>
      </p:sp>
      <p:sp>
        <p:nvSpPr>
          <p:cNvPr id="5" name="Text Box 7">
            <a:extLst>
              <a:ext uri="{FF2B5EF4-FFF2-40B4-BE49-F238E27FC236}">
                <a16:creationId xmlns:a16="http://schemas.microsoft.com/office/drawing/2014/main" id="{6C6F31D8-568A-D340-A5B7-3985745480D1}"/>
              </a:ext>
            </a:extLst>
          </p:cNvPr>
          <p:cNvSpPr txBox="1">
            <a:spLocks noChangeArrowheads="1"/>
          </p:cNvSpPr>
          <p:nvPr/>
        </p:nvSpPr>
        <p:spPr bwMode="auto">
          <a:xfrm>
            <a:off x="495300" y="914400"/>
            <a:ext cx="7685532"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chemeClr val="accent2"/>
                </a:solidFill>
              </a:rPr>
              <a:t>How Big Should </a:t>
            </a:r>
            <a:r>
              <a:rPr lang="en-US" altLang="en-US" b="1" i="1" dirty="0">
                <a:solidFill>
                  <a:schemeClr val="accent2"/>
                </a:solidFill>
                <a:latin typeface="Times New Roman" panose="02020603050405020304" pitchFamily="18" charset="0"/>
              </a:rPr>
              <a:t>R</a:t>
            </a:r>
            <a:r>
              <a:rPr lang="en-US" altLang="en-US" b="1" i="1" baseline="30000" dirty="0">
                <a:solidFill>
                  <a:schemeClr val="accent2"/>
                </a:solidFill>
                <a:latin typeface="Times New Roman" panose="02020603050405020304" pitchFamily="18" charset="0"/>
              </a:rPr>
              <a:t>2</a:t>
            </a:r>
            <a:r>
              <a:rPr lang="en-US" altLang="en-US" b="1" dirty="0">
                <a:solidFill>
                  <a:schemeClr val="accent2"/>
                </a:solidFill>
              </a:rPr>
              <a:t> Be?</a:t>
            </a:r>
          </a:p>
          <a:p>
            <a:pPr eaLnBrk="1" hangingPunct="1"/>
            <a:endParaRPr lang="en-US" altLang="en-US" dirty="0"/>
          </a:p>
          <a:p>
            <a:pPr eaLnBrk="1" hangingPunct="1"/>
            <a:r>
              <a:rPr lang="en-US" altLang="en-US" dirty="0"/>
              <a:t>There is no value of </a:t>
            </a:r>
            <a:r>
              <a:rPr lang="en-US" altLang="en-US" i="1" dirty="0">
                <a:latin typeface="Times New Roman" panose="02020603050405020304" pitchFamily="18" charset="0"/>
              </a:rPr>
              <a:t>R</a:t>
            </a:r>
            <a:r>
              <a:rPr lang="en-US" altLang="en-US" i="1" baseline="30000" dirty="0">
                <a:latin typeface="Times New Roman" panose="02020603050405020304" pitchFamily="18" charset="0"/>
              </a:rPr>
              <a:t>2</a:t>
            </a:r>
            <a:r>
              <a:rPr lang="en-US" altLang="en-US" dirty="0"/>
              <a:t> that automatically determines that a regression is “good”.</a:t>
            </a:r>
          </a:p>
          <a:p>
            <a:pPr eaLnBrk="1" hangingPunct="1"/>
            <a:endParaRPr lang="en-US" altLang="en-US" dirty="0"/>
          </a:p>
          <a:p>
            <a:pPr eaLnBrk="1" hangingPunct="1"/>
            <a:r>
              <a:rPr lang="en-US" altLang="en-US" dirty="0"/>
              <a:t>Data from scientific experiments often have </a:t>
            </a:r>
            <a:r>
              <a:rPr lang="en-US" altLang="en-US" i="1" dirty="0">
                <a:latin typeface="Times New Roman" panose="02020603050405020304" pitchFamily="18" charset="0"/>
              </a:rPr>
              <a:t>R</a:t>
            </a:r>
            <a:r>
              <a:rPr lang="en-US" altLang="en-US" i="1" baseline="30000" dirty="0">
                <a:latin typeface="Times New Roman" panose="02020603050405020304" pitchFamily="18" charset="0"/>
              </a:rPr>
              <a:t>2</a:t>
            </a:r>
            <a:r>
              <a:rPr lang="en-US" altLang="en-US" dirty="0"/>
              <a:t> in the 80% to 90% range.</a:t>
            </a:r>
          </a:p>
          <a:p>
            <a:pPr eaLnBrk="1" hangingPunct="1"/>
            <a:endParaRPr lang="en-US" altLang="en-US" dirty="0"/>
          </a:p>
          <a:p>
            <a:pPr eaLnBrk="1" hangingPunct="1"/>
            <a:r>
              <a:rPr lang="en-US" altLang="en-US" dirty="0"/>
              <a:t>Data from observational studies may have an acceptable </a:t>
            </a:r>
            <a:r>
              <a:rPr lang="en-US" altLang="en-US" i="1" dirty="0">
                <a:latin typeface="Times New Roman" panose="02020603050405020304" pitchFamily="18" charset="0"/>
              </a:rPr>
              <a:t>R</a:t>
            </a:r>
            <a:r>
              <a:rPr lang="en-US" altLang="en-US" i="1" baseline="30000" dirty="0">
                <a:latin typeface="Times New Roman" panose="02020603050405020304" pitchFamily="18" charset="0"/>
              </a:rPr>
              <a:t>2</a:t>
            </a:r>
            <a:r>
              <a:rPr lang="en-US" altLang="en-US" dirty="0"/>
              <a:t> in the 30% to 50% range.</a:t>
            </a:r>
          </a:p>
        </p:txBody>
      </p:sp>
    </p:spTree>
    <p:extLst>
      <p:ext uri="{BB962C8B-B14F-4D97-AF65-F5344CB8AC3E}">
        <p14:creationId xmlns:p14="http://schemas.microsoft.com/office/powerpoint/2010/main" val="2672270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4.1  </a:t>
            </a:r>
            <a:r>
              <a:rPr lang="en-US" dirty="0"/>
              <a:t>Looking at Scatterplots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6</a:t>
            </a:fld>
            <a:endParaRPr lang="en-GB" dirty="0"/>
          </a:p>
        </p:txBody>
      </p:sp>
      <p:sp>
        <p:nvSpPr>
          <p:cNvPr id="7" name="Text Box 7">
            <a:extLst>
              <a:ext uri="{FF2B5EF4-FFF2-40B4-BE49-F238E27FC236}">
                <a16:creationId xmlns:a16="http://schemas.microsoft.com/office/drawing/2014/main" id="{AD9C29DE-8EAB-8048-BE4B-17B56617CE39}"/>
              </a:ext>
            </a:extLst>
          </p:cNvPr>
          <p:cNvSpPr txBox="1">
            <a:spLocks noChangeArrowheads="1"/>
          </p:cNvSpPr>
          <p:nvPr/>
        </p:nvSpPr>
        <p:spPr bwMode="auto">
          <a:xfrm>
            <a:off x="452726" y="1093538"/>
            <a:ext cx="810736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dirty="0"/>
              <a:t>At one extreme, do the points appear tightly clustered in a single stream (whether straight, curved, or bending all over the place)? </a:t>
            </a:r>
          </a:p>
          <a:p>
            <a:endParaRPr lang="en-US" dirty="0"/>
          </a:p>
          <a:p>
            <a:endParaRPr lang="en-US" dirty="0"/>
          </a:p>
          <a:p>
            <a:r>
              <a:rPr lang="en-US" dirty="0"/>
              <a:t>Or, at the other extreme, do the points seem to be so variable and spread out that we can barely discern any trend or pattern?</a:t>
            </a:r>
          </a:p>
          <a:p>
            <a:endParaRPr lang="en-US" dirty="0"/>
          </a:p>
        </p:txBody>
      </p:sp>
      <p:pic>
        <p:nvPicPr>
          <p:cNvPr id="10" name="Picture 9">
            <a:extLst>
              <a:ext uri="{FF2B5EF4-FFF2-40B4-BE49-F238E27FC236}">
                <a16:creationId xmlns:a16="http://schemas.microsoft.com/office/drawing/2014/main" id="{305E8A6B-07A8-024F-B794-F770FFC26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920" y="1949766"/>
            <a:ext cx="1219200" cy="965200"/>
          </a:xfrm>
          <a:prstGeom prst="rect">
            <a:avLst/>
          </a:prstGeom>
        </p:spPr>
      </p:pic>
      <p:pic>
        <p:nvPicPr>
          <p:cNvPr id="12" name="Picture 11">
            <a:extLst>
              <a:ext uri="{FF2B5EF4-FFF2-40B4-BE49-F238E27FC236}">
                <a16:creationId xmlns:a16="http://schemas.microsoft.com/office/drawing/2014/main" id="{9A5DA86E-41CF-C442-A966-1E02B083B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4344" y="3938565"/>
            <a:ext cx="2644352" cy="2383641"/>
          </a:xfrm>
          <a:prstGeom prst="rect">
            <a:avLst/>
          </a:prstGeom>
        </p:spPr>
      </p:pic>
    </p:spTree>
    <p:extLst>
      <p:ext uri="{BB962C8B-B14F-4D97-AF65-F5344CB8AC3E}">
        <p14:creationId xmlns:p14="http://schemas.microsoft.com/office/powerpoint/2010/main" val="29494710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4.9  </a:t>
            </a:r>
            <a:r>
              <a:rPr lang="en-US" dirty="0"/>
              <a:t>Variation in the Model and </a:t>
            </a:r>
            <a:r>
              <a:rPr lang="en-US" i="1" dirty="0"/>
              <a:t>R</a:t>
            </a:r>
            <a:r>
              <a:rPr lang="en-US" baseline="30000" dirty="0"/>
              <a:t>2</a:t>
            </a:r>
            <a:r>
              <a:rPr lang="en-US" dirty="0"/>
              <a:t> </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60</a:t>
            </a:fld>
            <a:endParaRPr lang="en-GB" dirty="0"/>
          </a:p>
        </p:txBody>
      </p:sp>
      <p:sp>
        <p:nvSpPr>
          <p:cNvPr id="6" name="Text Box 7">
            <a:extLst>
              <a:ext uri="{FF2B5EF4-FFF2-40B4-BE49-F238E27FC236}">
                <a16:creationId xmlns:a16="http://schemas.microsoft.com/office/drawing/2014/main" id="{FF5D353D-36F7-894F-B86B-BA8B7E08B263}"/>
              </a:ext>
            </a:extLst>
          </p:cNvPr>
          <p:cNvSpPr txBox="1">
            <a:spLocks noChangeArrowheads="1"/>
          </p:cNvSpPr>
          <p:nvPr/>
        </p:nvSpPr>
        <p:spPr bwMode="auto">
          <a:xfrm>
            <a:off x="495300" y="1117600"/>
            <a:ext cx="779526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i="1" dirty="0">
                <a:solidFill>
                  <a:schemeClr val="accent2"/>
                </a:solidFill>
              </a:rPr>
              <a:t>Example</a:t>
            </a:r>
            <a:r>
              <a:rPr lang="en-US" altLang="en-US" b="1" dirty="0">
                <a:solidFill>
                  <a:schemeClr val="accent2"/>
                </a:solidFill>
              </a:rPr>
              <a:t>:</a:t>
            </a:r>
            <a:r>
              <a:rPr lang="en-US" altLang="en-US" dirty="0">
                <a:solidFill>
                  <a:schemeClr val="accent2"/>
                </a:solidFill>
              </a:rPr>
              <a:t> </a:t>
            </a:r>
            <a:r>
              <a:rPr lang="en-US" altLang="en-US" b="1" dirty="0">
                <a:solidFill>
                  <a:schemeClr val="accent2"/>
                </a:solidFill>
              </a:rPr>
              <a:t>Cyclists</a:t>
            </a:r>
            <a:endParaRPr lang="en-US" altLang="en-US" dirty="0">
              <a:solidFill>
                <a:schemeClr val="accent2"/>
              </a:solidFill>
            </a:endParaRPr>
          </a:p>
          <a:p>
            <a:r>
              <a:rPr lang="en-US" dirty="0"/>
              <a:t>What’s the </a:t>
            </a:r>
            <a:r>
              <a:rPr lang="en-US" i="1" dirty="0"/>
              <a:t>R</a:t>
            </a:r>
            <a:r>
              <a:rPr lang="en-US" i="1" baseline="30000" dirty="0"/>
              <a:t>2</a:t>
            </a:r>
            <a:r>
              <a:rPr lang="en-US" dirty="0"/>
              <a:t> for the regression of cyclist death ages vs. time that you found previously? And what exactly does it mean?</a:t>
            </a:r>
          </a:p>
          <a:p>
            <a:pPr eaLnBrk="1" hangingPunct="1"/>
            <a:endParaRPr lang="en-US" altLang="en-US" dirty="0"/>
          </a:p>
          <a:p>
            <a:pPr eaLnBrk="1" hangingPunct="1"/>
            <a:endParaRPr lang="en-US" altLang="en-US" b="1" dirty="0">
              <a:solidFill>
                <a:srgbClr val="FF0000"/>
              </a:solidFill>
            </a:endParaRPr>
          </a:p>
        </p:txBody>
      </p:sp>
      <p:pic>
        <p:nvPicPr>
          <p:cNvPr id="11" name="Picture 10">
            <a:extLst>
              <a:ext uri="{FF2B5EF4-FFF2-40B4-BE49-F238E27FC236}">
                <a16:creationId xmlns:a16="http://schemas.microsoft.com/office/drawing/2014/main" id="{B57FF7AE-A356-B647-BE10-EC786CE7E8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0" y="3378200"/>
            <a:ext cx="254000" cy="101600"/>
          </a:xfrm>
          <a:prstGeom prst="rect">
            <a:avLst/>
          </a:prstGeom>
        </p:spPr>
      </p:pic>
      <p:pic>
        <p:nvPicPr>
          <p:cNvPr id="13" name="Picture 12">
            <a:extLst>
              <a:ext uri="{FF2B5EF4-FFF2-40B4-BE49-F238E27FC236}">
                <a16:creationId xmlns:a16="http://schemas.microsoft.com/office/drawing/2014/main" id="{2BFD60BB-9E31-F64C-BD2A-D0D4276BE5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750" y="2824944"/>
            <a:ext cx="6032500" cy="2806700"/>
          </a:xfrm>
          <a:prstGeom prst="rect">
            <a:avLst/>
          </a:prstGeom>
        </p:spPr>
      </p:pic>
    </p:spTree>
    <p:extLst>
      <p:ext uri="{BB962C8B-B14F-4D97-AF65-F5344CB8AC3E}">
        <p14:creationId xmlns:p14="http://schemas.microsoft.com/office/powerpoint/2010/main" val="40772561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4.9  </a:t>
            </a:r>
            <a:r>
              <a:rPr lang="en-US" dirty="0"/>
              <a:t>Variation in the Model and </a:t>
            </a:r>
            <a:r>
              <a:rPr lang="en-US" i="1" dirty="0"/>
              <a:t>R</a:t>
            </a:r>
            <a:r>
              <a:rPr lang="en-US" baseline="30000" dirty="0"/>
              <a:t>2</a:t>
            </a:r>
            <a:r>
              <a:rPr lang="en-US" dirty="0"/>
              <a:t> </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61</a:t>
            </a:fld>
            <a:endParaRPr lang="en-GB" dirty="0"/>
          </a:p>
        </p:txBody>
      </p:sp>
      <p:sp>
        <p:nvSpPr>
          <p:cNvPr id="6" name="Text Box 7">
            <a:extLst>
              <a:ext uri="{FF2B5EF4-FFF2-40B4-BE49-F238E27FC236}">
                <a16:creationId xmlns:a16="http://schemas.microsoft.com/office/drawing/2014/main" id="{FF5D353D-36F7-894F-B86B-BA8B7E08B263}"/>
              </a:ext>
            </a:extLst>
          </p:cNvPr>
          <p:cNvSpPr txBox="1">
            <a:spLocks noChangeArrowheads="1"/>
          </p:cNvSpPr>
          <p:nvPr/>
        </p:nvSpPr>
        <p:spPr bwMode="auto">
          <a:xfrm>
            <a:off x="495300" y="1117600"/>
            <a:ext cx="779526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i="1" dirty="0">
                <a:solidFill>
                  <a:schemeClr val="accent2"/>
                </a:solidFill>
              </a:rPr>
              <a:t>Example</a:t>
            </a:r>
            <a:r>
              <a:rPr lang="en-US" altLang="en-US" b="1" dirty="0">
                <a:solidFill>
                  <a:schemeClr val="accent2"/>
                </a:solidFill>
              </a:rPr>
              <a:t>:</a:t>
            </a:r>
            <a:r>
              <a:rPr lang="en-US" altLang="en-US" dirty="0">
                <a:solidFill>
                  <a:schemeClr val="accent2"/>
                </a:solidFill>
              </a:rPr>
              <a:t> </a:t>
            </a:r>
            <a:r>
              <a:rPr lang="en-US" altLang="en-US" b="1" dirty="0">
                <a:solidFill>
                  <a:schemeClr val="accent2"/>
                </a:solidFill>
              </a:rPr>
              <a:t>Cyclists</a:t>
            </a:r>
            <a:endParaRPr lang="en-US" altLang="en-US" dirty="0">
              <a:solidFill>
                <a:schemeClr val="accent2"/>
              </a:solidFill>
            </a:endParaRPr>
          </a:p>
          <a:p>
            <a:pPr eaLnBrk="1" hangingPunct="1"/>
            <a:r>
              <a:rPr lang="en-US" altLang="en-US" dirty="0"/>
              <a:t>We are given the correlation, </a:t>
            </a:r>
            <a:r>
              <a:rPr lang="en-US" altLang="en-US" i="1" dirty="0"/>
              <a:t>r = </a:t>
            </a:r>
            <a:r>
              <a:rPr lang="en-US" dirty="0"/>
              <a:t>0.979</a:t>
            </a:r>
            <a:r>
              <a:rPr lang="en-US" altLang="en-US" i="1" dirty="0"/>
              <a:t>. R</a:t>
            </a:r>
            <a:r>
              <a:rPr lang="en-US" altLang="en-US" baseline="30000" dirty="0"/>
              <a:t>2</a:t>
            </a:r>
            <a:r>
              <a:rPr lang="en-US" altLang="en-US" i="1" dirty="0"/>
              <a:t> is the square of this, </a:t>
            </a:r>
            <a:r>
              <a:rPr lang="en-US" altLang="en-US" dirty="0"/>
              <a:t>or </a:t>
            </a:r>
            <a:r>
              <a:rPr lang="en-US" dirty="0"/>
              <a:t>0.958</a:t>
            </a:r>
            <a:r>
              <a:rPr lang="en-US" altLang="en-US" dirty="0"/>
              <a:t>. It tells us that 96% of the variation in the mean age of cyclist deaths can be accounted for by the trend of increasing age over time.</a:t>
            </a:r>
          </a:p>
          <a:p>
            <a:pPr eaLnBrk="1" hangingPunct="1"/>
            <a:endParaRPr lang="en-US" altLang="en-US" dirty="0"/>
          </a:p>
          <a:p>
            <a:pPr eaLnBrk="1" hangingPunct="1"/>
            <a:endParaRPr lang="en-US" altLang="en-US" b="1" dirty="0">
              <a:solidFill>
                <a:srgbClr val="FF0000"/>
              </a:solidFill>
            </a:endParaRPr>
          </a:p>
        </p:txBody>
      </p:sp>
      <p:pic>
        <p:nvPicPr>
          <p:cNvPr id="11" name="Picture 10">
            <a:extLst>
              <a:ext uri="{FF2B5EF4-FFF2-40B4-BE49-F238E27FC236}">
                <a16:creationId xmlns:a16="http://schemas.microsoft.com/office/drawing/2014/main" id="{B57FF7AE-A356-B647-BE10-EC786CE7E8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0" y="3378200"/>
            <a:ext cx="254000" cy="101600"/>
          </a:xfrm>
          <a:prstGeom prst="rect">
            <a:avLst/>
          </a:prstGeom>
        </p:spPr>
      </p:pic>
      <p:pic>
        <p:nvPicPr>
          <p:cNvPr id="13" name="Picture 12">
            <a:extLst>
              <a:ext uri="{FF2B5EF4-FFF2-40B4-BE49-F238E27FC236}">
                <a16:creationId xmlns:a16="http://schemas.microsoft.com/office/drawing/2014/main" id="{2BFD60BB-9E31-F64C-BD2A-D0D4276BE5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750" y="3276048"/>
            <a:ext cx="6032500" cy="2806700"/>
          </a:xfrm>
          <a:prstGeom prst="rect">
            <a:avLst/>
          </a:prstGeom>
        </p:spPr>
      </p:pic>
    </p:spTree>
    <p:extLst>
      <p:ext uri="{BB962C8B-B14F-4D97-AF65-F5344CB8AC3E}">
        <p14:creationId xmlns:p14="http://schemas.microsoft.com/office/powerpoint/2010/main" val="27143934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4.10  </a:t>
            </a:r>
            <a:r>
              <a:rPr lang="en-US" dirty="0"/>
              <a:t>Reality Check: Is the Regression Reasonable? </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62</a:t>
            </a:fld>
            <a:endParaRPr lang="en-GB" dirty="0"/>
          </a:p>
        </p:txBody>
      </p:sp>
      <p:sp>
        <p:nvSpPr>
          <p:cNvPr id="7" name="Text Box 7">
            <a:extLst>
              <a:ext uri="{FF2B5EF4-FFF2-40B4-BE49-F238E27FC236}">
                <a16:creationId xmlns:a16="http://schemas.microsoft.com/office/drawing/2014/main" id="{3C7AE122-DF9C-994C-ACE5-EDFCB1815270}"/>
              </a:ext>
            </a:extLst>
          </p:cNvPr>
          <p:cNvSpPr txBox="1">
            <a:spLocks noChangeArrowheads="1"/>
          </p:cNvSpPr>
          <p:nvPr/>
        </p:nvSpPr>
        <p:spPr bwMode="auto">
          <a:xfrm>
            <a:off x="495300" y="1689100"/>
            <a:ext cx="786841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en-US" dirty="0"/>
              <a:t>The results of a statistical analysis should reinforce common sense.</a:t>
            </a:r>
          </a:p>
          <a:p>
            <a:pPr eaLnBrk="1" hangingPunct="1">
              <a:buFontTx/>
              <a:buChar char="•"/>
            </a:pPr>
            <a:endParaRPr lang="en-US" altLang="en-US" dirty="0"/>
          </a:p>
          <a:p>
            <a:pPr eaLnBrk="1" hangingPunct="1">
              <a:buFontTx/>
              <a:buChar char="•"/>
            </a:pPr>
            <a:r>
              <a:rPr lang="en-US" altLang="en-US" dirty="0"/>
              <a:t>Is the slope reasonable?</a:t>
            </a:r>
          </a:p>
          <a:p>
            <a:pPr eaLnBrk="1" hangingPunct="1">
              <a:buFontTx/>
              <a:buChar char="•"/>
            </a:pPr>
            <a:endParaRPr lang="en-US" altLang="en-US" dirty="0"/>
          </a:p>
          <a:p>
            <a:pPr eaLnBrk="1" hangingPunct="1">
              <a:buFontTx/>
              <a:buChar char="•"/>
            </a:pPr>
            <a:r>
              <a:rPr lang="en-US" altLang="en-US" dirty="0"/>
              <a:t>Does the direction of the slope seem right?</a:t>
            </a:r>
          </a:p>
          <a:p>
            <a:pPr eaLnBrk="1" hangingPunct="1">
              <a:buFontTx/>
              <a:buChar char="•"/>
            </a:pPr>
            <a:endParaRPr lang="en-US" altLang="en-US" dirty="0"/>
          </a:p>
          <a:p>
            <a:pPr eaLnBrk="1" hangingPunct="1">
              <a:buFontTx/>
              <a:buChar char="•"/>
            </a:pPr>
            <a:r>
              <a:rPr lang="en-US" altLang="en-US" dirty="0"/>
              <a:t>Always be skeptical and ask yourself if the answer is reasonable.</a:t>
            </a:r>
          </a:p>
        </p:txBody>
      </p:sp>
    </p:spTree>
    <p:extLst>
      <p:ext uri="{BB962C8B-B14F-4D97-AF65-F5344CB8AC3E}">
        <p14:creationId xmlns:p14="http://schemas.microsoft.com/office/powerpoint/2010/main" val="26795034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4.11  </a:t>
            </a:r>
            <a:r>
              <a:rPr lang="en-US" dirty="0"/>
              <a:t>Nonlinear Relationships </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63</a:t>
            </a:fld>
            <a:endParaRPr lang="en-GB" dirty="0"/>
          </a:p>
        </p:txBody>
      </p:sp>
      <p:sp>
        <p:nvSpPr>
          <p:cNvPr id="7" name="Text Box 7">
            <a:extLst>
              <a:ext uri="{FF2B5EF4-FFF2-40B4-BE49-F238E27FC236}">
                <a16:creationId xmlns:a16="http://schemas.microsoft.com/office/drawing/2014/main" id="{58EF094B-4AA7-3844-828C-BED8F2699851}"/>
              </a:ext>
            </a:extLst>
          </p:cNvPr>
          <p:cNvSpPr txBox="1">
            <a:spLocks noChangeArrowheads="1"/>
          </p:cNvSpPr>
          <p:nvPr/>
        </p:nvSpPr>
        <p:spPr bwMode="auto">
          <a:xfrm>
            <a:off x="405039" y="1094519"/>
            <a:ext cx="767825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Everything discussed in chapter 4 requires the underlying relationship to be linear.  If the relationship is not linear, there are three basic approaches, each with advantages and disadvantages.</a:t>
            </a:r>
          </a:p>
          <a:p>
            <a:pPr eaLnBrk="1" hangingPunct="1"/>
            <a:r>
              <a:rPr lang="en-US" altLang="en-US" b="1" dirty="0">
                <a:solidFill>
                  <a:srgbClr val="FF0000"/>
                </a:solidFill>
              </a:rPr>
              <a:t> </a:t>
            </a:r>
          </a:p>
        </p:txBody>
      </p:sp>
    </p:spTree>
    <p:extLst>
      <p:ext uri="{BB962C8B-B14F-4D97-AF65-F5344CB8AC3E}">
        <p14:creationId xmlns:p14="http://schemas.microsoft.com/office/powerpoint/2010/main" val="17062195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4.11  </a:t>
            </a:r>
            <a:r>
              <a:rPr lang="en-US" dirty="0"/>
              <a:t>Nonlinear Relationships </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64</a:t>
            </a:fld>
            <a:endParaRPr lang="en-GB" dirty="0"/>
          </a:p>
        </p:txBody>
      </p:sp>
      <p:sp>
        <p:nvSpPr>
          <p:cNvPr id="5" name="Text Box 7">
            <a:extLst>
              <a:ext uri="{FF2B5EF4-FFF2-40B4-BE49-F238E27FC236}">
                <a16:creationId xmlns:a16="http://schemas.microsoft.com/office/drawing/2014/main" id="{762F6FBA-5C4A-7742-B9BE-BF259FA63F42}"/>
              </a:ext>
            </a:extLst>
          </p:cNvPr>
          <p:cNvSpPr txBox="1">
            <a:spLocks noChangeArrowheads="1"/>
          </p:cNvSpPr>
          <p:nvPr/>
        </p:nvSpPr>
        <p:spPr bwMode="auto">
          <a:xfrm>
            <a:off x="495300" y="1066800"/>
            <a:ext cx="800246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The Human Development Index (HDI) combines economic information, life expectancy, and education to provide a general measure of quality of life.</a:t>
            </a:r>
          </a:p>
          <a:p>
            <a:pPr eaLnBrk="1" hangingPunct="1"/>
            <a:r>
              <a:rPr lang="en-US" altLang="en-US" b="1" dirty="0">
                <a:solidFill>
                  <a:srgbClr val="FF0000"/>
                </a:solidFill>
              </a:rPr>
              <a:t> </a:t>
            </a:r>
          </a:p>
        </p:txBody>
      </p:sp>
      <p:sp>
        <p:nvSpPr>
          <p:cNvPr id="6" name="Rectangle 8">
            <a:extLst>
              <a:ext uri="{FF2B5EF4-FFF2-40B4-BE49-F238E27FC236}">
                <a16:creationId xmlns:a16="http://schemas.microsoft.com/office/drawing/2014/main" id="{E63173CB-AC8A-994D-978E-E81FABFB7AC5}"/>
              </a:ext>
            </a:extLst>
          </p:cNvPr>
          <p:cNvSpPr>
            <a:spLocks noChangeArrowheads="1"/>
          </p:cNvSpPr>
          <p:nvPr/>
        </p:nvSpPr>
        <p:spPr bwMode="auto">
          <a:xfrm>
            <a:off x="495300" y="2971800"/>
            <a:ext cx="3632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solidFill>
                  <a:schemeClr val="accent4"/>
                </a:solidFill>
              </a:rPr>
              <a:t>Consider cell phone growth vs. HDI for 152 countries of the world.  The scatterplot reveals a nonlinear relationship that is not appropriate for linear regression.</a:t>
            </a:r>
          </a:p>
        </p:txBody>
      </p:sp>
      <p:pic>
        <p:nvPicPr>
          <p:cNvPr id="8" name="Picture 9" descr="06_08">
            <a:extLst>
              <a:ext uri="{FF2B5EF4-FFF2-40B4-BE49-F238E27FC236}">
                <a16:creationId xmlns:a16="http://schemas.microsoft.com/office/drawing/2014/main" id="{53BD6DD1-27C1-B74B-9877-411507A21D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481" y="2981075"/>
            <a:ext cx="4711759"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39178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4.11  </a:t>
            </a:r>
            <a:r>
              <a:rPr lang="en-US" dirty="0"/>
              <a:t>Nonlinear Relationships </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65</a:t>
            </a:fld>
            <a:endParaRPr lang="en-GB" dirty="0"/>
          </a:p>
        </p:txBody>
      </p:sp>
      <p:sp>
        <p:nvSpPr>
          <p:cNvPr id="5" name="Text Box 7">
            <a:extLst>
              <a:ext uri="{FF2B5EF4-FFF2-40B4-BE49-F238E27FC236}">
                <a16:creationId xmlns:a16="http://schemas.microsoft.com/office/drawing/2014/main" id="{E30D4DC4-AC9E-BC49-A60B-15BE2330B191}"/>
              </a:ext>
            </a:extLst>
          </p:cNvPr>
          <p:cNvSpPr txBox="1">
            <a:spLocks noChangeArrowheads="1"/>
          </p:cNvSpPr>
          <p:nvPr/>
        </p:nvSpPr>
        <p:spPr bwMode="auto">
          <a:xfrm>
            <a:off x="495300" y="1066800"/>
            <a:ext cx="88328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You might think that we should just fit some curved function such as an exponential or quadratic to a shape like this. </a:t>
            </a:r>
          </a:p>
          <a:p>
            <a:pPr eaLnBrk="1" hangingPunct="1"/>
            <a:r>
              <a:rPr lang="en-US" altLang="en-US" dirty="0"/>
              <a:t>But using curved functions is complicated, and the resulting model can be difficult to interpret.</a:t>
            </a:r>
          </a:p>
          <a:p>
            <a:pPr eaLnBrk="1" hangingPunct="1"/>
            <a:endParaRPr lang="en-US" altLang="en-US" b="1" dirty="0">
              <a:solidFill>
                <a:srgbClr val="FF0000"/>
              </a:solidFill>
            </a:endParaRPr>
          </a:p>
          <a:p>
            <a:pPr eaLnBrk="1" hangingPunct="1"/>
            <a:r>
              <a:rPr lang="en-US" altLang="en-US" dirty="0">
                <a:solidFill>
                  <a:srgbClr val="FF0000"/>
                </a:solidFill>
              </a:rPr>
              <a:t>This approach isn’t often</a:t>
            </a:r>
          </a:p>
          <a:p>
            <a:pPr eaLnBrk="1" hangingPunct="1"/>
            <a:r>
              <a:rPr lang="en-US" altLang="en-US" dirty="0">
                <a:solidFill>
                  <a:srgbClr val="FF0000"/>
                </a:solidFill>
              </a:rPr>
              <a:t>used.</a:t>
            </a:r>
          </a:p>
        </p:txBody>
      </p:sp>
      <p:pic>
        <p:nvPicPr>
          <p:cNvPr id="6" name="Picture 9" descr="06_08">
            <a:extLst>
              <a:ext uri="{FF2B5EF4-FFF2-40B4-BE49-F238E27FC236}">
                <a16:creationId xmlns:a16="http://schemas.microsoft.com/office/drawing/2014/main" id="{60F91F82-9EA6-0942-B2BE-94FE7ADFF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8216" y="3105214"/>
            <a:ext cx="4992687" cy="316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5576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4.11  </a:t>
            </a:r>
            <a:r>
              <a:rPr lang="en-US" dirty="0"/>
              <a:t>Nonlinear Relationships </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66</a:t>
            </a:fld>
            <a:endParaRPr lang="en-GB" dirty="0"/>
          </a:p>
        </p:txBody>
      </p:sp>
      <p:sp>
        <p:nvSpPr>
          <p:cNvPr id="5" name="Text Box 7">
            <a:extLst>
              <a:ext uri="{FF2B5EF4-FFF2-40B4-BE49-F238E27FC236}">
                <a16:creationId xmlns:a16="http://schemas.microsoft.com/office/drawing/2014/main" id="{D1BC70B0-114B-D74F-9C99-A0F8F76C9285}"/>
              </a:ext>
            </a:extLst>
          </p:cNvPr>
          <p:cNvSpPr txBox="1">
            <a:spLocks noChangeArrowheads="1"/>
          </p:cNvSpPr>
          <p:nvPr/>
        </p:nvSpPr>
        <p:spPr bwMode="auto">
          <a:xfrm>
            <a:off x="495300" y="1066800"/>
            <a:ext cx="81073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Another approach allows us to summarize the strength of the association between the variables even when we don’t have a linear relationship. The Spearman rank correlation works with the </a:t>
            </a:r>
            <a:r>
              <a:rPr lang="en-US" altLang="en-US" i="1" dirty="0"/>
              <a:t>ranks of the data rather than their values.</a:t>
            </a:r>
            <a:endParaRPr lang="en-US" altLang="en-US" dirty="0">
              <a:solidFill>
                <a:srgbClr val="FF0000"/>
              </a:solidFill>
            </a:endParaRPr>
          </a:p>
        </p:txBody>
      </p:sp>
      <p:pic>
        <p:nvPicPr>
          <p:cNvPr id="6" name="Picture 2">
            <a:extLst>
              <a:ext uri="{FF2B5EF4-FFF2-40B4-BE49-F238E27FC236}">
                <a16:creationId xmlns:a16="http://schemas.microsoft.com/office/drawing/2014/main" id="{862644DB-93F3-A949-9C36-4CE1C5673B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313" y="3141663"/>
            <a:ext cx="47148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8603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4.11  </a:t>
            </a:r>
            <a:r>
              <a:rPr lang="en-US" dirty="0"/>
              <a:t>Nonlinear Relationships </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67</a:t>
            </a:fld>
            <a:endParaRPr lang="en-GB" dirty="0"/>
          </a:p>
        </p:txBody>
      </p:sp>
      <p:sp>
        <p:nvSpPr>
          <p:cNvPr id="5" name="Text Box 7">
            <a:extLst>
              <a:ext uri="{FF2B5EF4-FFF2-40B4-BE49-F238E27FC236}">
                <a16:creationId xmlns:a16="http://schemas.microsoft.com/office/drawing/2014/main" id="{C2BC690F-67C6-6444-AF5F-706E760C1209}"/>
              </a:ext>
            </a:extLst>
          </p:cNvPr>
          <p:cNvSpPr txBox="1">
            <a:spLocks noChangeArrowheads="1"/>
          </p:cNvSpPr>
          <p:nvPr/>
        </p:nvSpPr>
        <p:spPr bwMode="auto">
          <a:xfrm>
            <a:off x="495300" y="1066800"/>
            <a:ext cx="84185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Now we can calculate a correlation on the ranks. The resulting correlation summarizes the degree of relationship between two variables—but not, of course, of the degree of </a:t>
            </a:r>
            <a:r>
              <a:rPr lang="en-US" altLang="en-US" i="1" dirty="0"/>
              <a:t>linear relationship. </a:t>
            </a:r>
            <a:r>
              <a:rPr lang="en-US" altLang="en-US" dirty="0"/>
              <a:t>The Spearman correlation for these variables is 0.876.</a:t>
            </a:r>
            <a:endParaRPr lang="en-US" altLang="en-US" dirty="0">
              <a:solidFill>
                <a:srgbClr val="FF0000"/>
              </a:solidFill>
            </a:endParaRPr>
          </a:p>
        </p:txBody>
      </p:sp>
      <p:pic>
        <p:nvPicPr>
          <p:cNvPr id="6" name="Picture 2">
            <a:extLst>
              <a:ext uri="{FF2B5EF4-FFF2-40B4-BE49-F238E27FC236}">
                <a16:creationId xmlns:a16="http://schemas.microsoft.com/office/drawing/2014/main" id="{61371EF4-6D5C-624F-AA95-A69570ADCB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313" y="3141663"/>
            <a:ext cx="47148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6415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4.11  </a:t>
            </a:r>
            <a:r>
              <a:rPr lang="en-US" dirty="0"/>
              <a:t>Nonlinear Relationships </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68</a:t>
            </a:fld>
            <a:endParaRPr lang="en-GB" dirty="0"/>
          </a:p>
        </p:txBody>
      </p:sp>
      <p:sp>
        <p:nvSpPr>
          <p:cNvPr id="5" name="Text Box 7">
            <a:extLst>
              <a:ext uri="{FF2B5EF4-FFF2-40B4-BE49-F238E27FC236}">
                <a16:creationId xmlns:a16="http://schemas.microsoft.com/office/drawing/2014/main" id="{7A46DE16-3CEA-C444-AF35-D8FD7C4348D1}"/>
              </a:ext>
            </a:extLst>
          </p:cNvPr>
          <p:cNvSpPr txBox="1">
            <a:spLocks noChangeArrowheads="1"/>
          </p:cNvSpPr>
          <p:nvPr/>
        </p:nvSpPr>
        <p:spPr bwMode="auto">
          <a:xfrm>
            <a:off x="495300" y="1066800"/>
            <a:ext cx="83454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A third approach to a nonlinear relationship is to transform or re-express one or both of the variables by a function such as the square root, logarithm, or reciprocal.</a:t>
            </a:r>
            <a:r>
              <a:rPr lang="en-US" altLang="en-US" b="1" dirty="0">
                <a:solidFill>
                  <a:srgbClr val="FF0000"/>
                </a:solidFill>
              </a:rPr>
              <a:t> </a:t>
            </a:r>
            <a:r>
              <a:rPr lang="en-US" altLang="en-US" dirty="0"/>
              <a:t>Logs of the number of Cell Phones were taken:</a:t>
            </a:r>
            <a:endParaRPr lang="en-US" altLang="en-US" b="1" dirty="0">
              <a:solidFill>
                <a:srgbClr val="FF0000"/>
              </a:solidFill>
            </a:endParaRPr>
          </a:p>
        </p:txBody>
      </p:sp>
      <p:pic>
        <p:nvPicPr>
          <p:cNvPr id="6" name="Picture 9" descr="06_08">
            <a:extLst>
              <a:ext uri="{FF2B5EF4-FFF2-40B4-BE49-F238E27FC236}">
                <a16:creationId xmlns:a16="http://schemas.microsoft.com/office/drawing/2014/main" id="{E66C40E9-1AB4-1E46-8B8B-0ED4DFFA4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 y="3284538"/>
            <a:ext cx="38639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C95D6371-C5F7-E543-A32E-BDFB299C8C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538" y="3141663"/>
            <a:ext cx="4303712"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56804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4.11  </a:t>
            </a:r>
            <a:r>
              <a:rPr lang="en-US" dirty="0"/>
              <a:t>Nonlinear Relationships </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69</a:t>
            </a:fld>
            <a:endParaRPr lang="en-GB" dirty="0"/>
          </a:p>
        </p:txBody>
      </p:sp>
      <p:sp>
        <p:nvSpPr>
          <p:cNvPr id="5" name="Text Box 7">
            <a:extLst>
              <a:ext uri="{FF2B5EF4-FFF2-40B4-BE49-F238E27FC236}">
                <a16:creationId xmlns:a16="http://schemas.microsoft.com/office/drawing/2014/main" id="{A30B1313-1F4D-BF4A-8D85-A30576C8D9F3}"/>
              </a:ext>
            </a:extLst>
          </p:cNvPr>
          <p:cNvSpPr txBox="1">
            <a:spLocks noChangeArrowheads="1"/>
          </p:cNvSpPr>
          <p:nvPr/>
        </p:nvSpPr>
        <p:spPr bwMode="auto">
          <a:xfrm>
            <a:off x="495300" y="1066800"/>
            <a:ext cx="82097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dirty="0"/>
              <a:t>The advantage of re-expressing variables is that we </a:t>
            </a:r>
            <a:r>
              <a:rPr lang="en-US" altLang="en-US" sz="2000" i="1" dirty="0"/>
              <a:t>can use regression models, </a:t>
            </a:r>
            <a:r>
              <a:rPr lang="en-US" altLang="en-US" sz="2000" dirty="0"/>
              <a:t>along with all the supporting statistics still to come. </a:t>
            </a:r>
          </a:p>
          <a:p>
            <a:pPr eaLnBrk="1" hangingPunct="1"/>
            <a:endParaRPr lang="en-US" altLang="en-US" sz="2000" dirty="0"/>
          </a:p>
          <a:p>
            <a:pPr eaLnBrk="1" hangingPunct="1"/>
            <a:r>
              <a:rPr lang="en-US" altLang="en-US" sz="2000" dirty="0"/>
              <a:t>The disadvantage is that we must interpret our results in terms of the re-expressed data, and it can be difficult to explain what we mean by the logarithm of the number of cell phones in a country.</a:t>
            </a:r>
            <a:endParaRPr lang="en-US" altLang="en-US" sz="2000" b="1" dirty="0">
              <a:solidFill>
                <a:srgbClr val="FF0000"/>
              </a:solidFill>
            </a:endParaRPr>
          </a:p>
        </p:txBody>
      </p:sp>
      <p:pic>
        <p:nvPicPr>
          <p:cNvPr id="6" name="Picture 2">
            <a:extLst>
              <a:ext uri="{FF2B5EF4-FFF2-40B4-BE49-F238E27FC236}">
                <a16:creationId xmlns:a16="http://schemas.microsoft.com/office/drawing/2014/main" id="{3FE47FED-348D-9841-A9FA-511C6FD2BE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3357563"/>
            <a:ext cx="4824413"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36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4.1  </a:t>
            </a:r>
            <a:r>
              <a:rPr lang="en-US" dirty="0"/>
              <a:t>Looking at Scatterplots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7</a:t>
            </a:fld>
            <a:endParaRPr lang="en-GB" dirty="0"/>
          </a:p>
        </p:txBody>
      </p:sp>
      <p:sp>
        <p:nvSpPr>
          <p:cNvPr id="8" name="Text Box 7">
            <a:extLst>
              <a:ext uri="{FF2B5EF4-FFF2-40B4-BE49-F238E27FC236}">
                <a16:creationId xmlns:a16="http://schemas.microsoft.com/office/drawing/2014/main" id="{28B75D69-095D-AC4D-BACD-1C87F1DC7E55}"/>
              </a:ext>
            </a:extLst>
          </p:cNvPr>
          <p:cNvSpPr txBox="1">
            <a:spLocks noChangeArrowheads="1"/>
          </p:cNvSpPr>
          <p:nvPr/>
        </p:nvSpPr>
        <p:spPr bwMode="auto">
          <a:xfrm>
            <a:off x="495300" y="1117600"/>
            <a:ext cx="761734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Finally, always look for the unexpected.</a:t>
            </a:r>
          </a:p>
          <a:p>
            <a:pPr eaLnBrk="1" hangingPunct="1"/>
            <a:endParaRPr lang="en-US" altLang="en-US" dirty="0"/>
          </a:p>
          <a:p>
            <a:pPr eaLnBrk="1" hangingPunct="1"/>
            <a:r>
              <a:rPr lang="en-US" altLang="en-US" dirty="0"/>
              <a:t>An </a:t>
            </a:r>
            <a:r>
              <a:rPr lang="en-US" altLang="en-US" i="1" dirty="0">
                <a:solidFill>
                  <a:schemeClr val="tx2"/>
                </a:solidFill>
              </a:rPr>
              <a:t>outlier</a:t>
            </a:r>
            <a:r>
              <a:rPr lang="en-US" altLang="en-US" dirty="0"/>
              <a:t> is an unusual observation, standing away from the overall pattern of the scatterplot.</a:t>
            </a:r>
          </a:p>
        </p:txBody>
      </p:sp>
      <p:pic>
        <p:nvPicPr>
          <p:cNvPr id="5" name="Picture 4">
            <a:extLst>
              <a:ext uri="{FF2B5EF4-FFF2-40B4-BE49-F238E27FC236}">
                <a16:creationId xmlns:a16="http://schemas.microsoft.com/office/drawing/2014/main" id="{8562023E-41A0-8744-9C08-D88D9DAE5B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870" y="3240026"/>
            <a:ext cx="3746500" cy="1524000"/>
          </a:xfrm>
          <a:prstGeom prst="rect">
            <a:avLst/>
          </a:prstGeom>
        </p:spPr>
      </p:pic>
    </p:spTree>
    <p:extLst>
      <p:ext uri="{BB962C8B-B14F-4D97-AF65-F5344CB8AC3E}">
        <p14:creationId xmlns:p14="http://schemas.microsoft.com/office/powerpoint/2010/main" val="39299103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4.12  </a:t>
            </a:r>
            <a:r>
              <a:rPr lang="en-US" dirty="0"/>
              <a:t>Multiple Regression—A </a:t>
            </a:r>
            <a:br>
              <a:rPr lang="en-US" dirty="0"/>
            </a:br>
            <a:r>
              <a:rPr lang="en-US" dirty="0"/>
              <a:t>Glimpse Ahead </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70</a:t>
            </a:fld>
            <a:endParaRPr lang="en-GB" dirty="0"/>
          </a:p>
        </p:txBody>
      </p:sp>
      <p:sp>
        <p:nvSpPr>
          <p:cNvPr id="6" name="Text Placeholder 5">
            <a:extLst>
              <a:ext uri="{FF2B5EF4-FFF2-40B4-BE49-F238E27FC236}">
                <a16:creationId xmlns:a16="http://schemas.microsoft.com/office/drawing/2014/main" id="{E97269B4-ED8C-DB4B-B4ED-9EB977EBE01B}"/>
              </a:ext>
            </a:extLst>
          </p:cNvPr>
          <p:cNvSpPr>
            <a:spLocks noGrp="1"/>
          </p:cNvSpPr>
          <p:nvPr>
            <p:ph type="body" sz="quarter" idx="10"/>
          </p:nvPr>
        </p:nvSpPr>
        <p:spPr>
          <a:xfrm>
            <a:off x="542926" y="1704975"/>
            <a:ext cx="7954840" cy="4368021"/>
          </a:xfrm>
        </p:spPr>
        <p:txBody>
          <a:bodyPr/>
          <a:lstStyle/>
          <a:p>
            <a:pPr>
              <a:lnSpc>
                <a:spcPct val="100000"/>
              </a:lnSpc>
            </a:pPr>
            <a:r>
              <a:rPr lang="en-US" sz="2400" dirty="0"/>
              <a:t>With today’s software, fitting a multiple regression model is no more difficult than fitting a simple linear model, but with more predictors multiple regression models are useful in far more real situations. </a:t>
            </a:r>
          </a:p>
          <a:p>
            <a:pPr>
              <a:lnSpc>
                <a:spcPct val="100000"/>
              </a:lnSpc>
            </a:pPr>
            <a:endParaRPr lang="en-US" sz="2400" dirty="0"/>
          </a:p>
          <a:p>
            <a:pPr>
              <a:lnSpc>
                <a:spcPct val="100000"/>
              </a:lnSpc>
            </a:pPr>
            <a:r>
              <a:rPr lang="en-US" sz="2400" dirty="0"/>
              <a:t>Because they are so important, so</a:t>
            </a:r>
          </a:p>
          <a:p>
            <a:pPr>
              <a:lnSpc>
                <a:spcPct val="100000"/>
              </a:lnSpc>
            </a:pPr>
            <a:r>
              <a:rPr lang="en-US" sz="2400" dirty="0"/>
              <a:t>powerful, and so common in business analysis, we’ll devote Chapters 18 and 19 to multiple regression. </a:t>
            </a:r>
          </a:p>
          <a:p>
            <a:pPr>
              <a:lnSpc>
                <a:spcPct val="100000"/>
              </a:lnSpc>
            </a:pPr>
            <a:endParaRPr lang="en-US" sz="2400" dirty="0"/>
          </a:p>
          <a:p>
            <a:pPr>
              <a:lnSpc>
                <a:spcPct val="100000"/>
              </a:lnSpc>
            </a:pPr>
            <a:r>
              <a:rPr lang="en-US" sz="2400" dirty="0"/>
              <a:t>However, like simple regression models, they can be misused and misinterpreted, issues that we’ll discuss in great detail later.</a:t>
            </a:r>
          </a:p>
          <a:p>
            <a:endParaRPr lang="en-US" sz="2400" dirty="0"/>
          </a:p>
        </p:txBody>
      </p:sp>
    </p:spTree>
    <p:extLst>
      <p:ext uri="{BB962C8B-B14F-4D97-AF65-F5344CB8AC3E}">
        <p14:creationId xmlns:p14="http://schemas.microsoft.com/office/powerpoint/2010/main" val="32132622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0DDE2B-5679-7742-8B7A-5460C3745CC9}"/>
              </a:ext>
            </a:extLst>
          </p:cNvPr>
          <p:cNvSpPr>
            <a:spLocks noGrp="1"/>
          </p:cNvSpPr>
          <p:nvPr>
            <p:ph type="sldNum" sz="quarter" idx="4"/>
          </p:nvPr>
        </p:nvSpPr>
        <p:spPr/>
        <p:txBody>
          <a:bodyPr/>
          <a:lstStyle/>
          <a:p>
            <a:r>
              <a:rPr lang="en-GB" dirty="0"/>
              <a:t>4-</a:t>
            </a:r>
            <a:fld id="{DDBE135E-2566-4748-853C-8A3B78F0FB00}" type="slidenum">
              <a:rPr lang="en-GB" smtClean="0"/>
              <a:pPr/>
              <a:t>71</a:t>
            </a:fld>
            <a:endParaRPr lang="en-GB" dirty="0"/>
          </a:p>
        </p:txBody>
      </p:sp>
      <p:sp>
        <p:nvSpPr>
          <p:cNvPr id="7" name="Rectangle 6">
            <a:extLst>
              <a:ext uri="{FF2B5EF4-FFF2-40B4-BE49-F238E27FC236}">
                <a16:creationId xmlns:a16="http://schemas.microsoft.com/office/drawing/2014/main" id="{AFF6457C-707A-7242-9053-75CDFE5E2B98}"/>
              </a:ext>
            </a:extLst>
          </p:cNvPr>
          <p:cNvSpPr/>
          <p:nvPr/>
        </p:nvSpPr>
        <p:spPr>
          <a:xfrm>
            <a:off x="217170" y="518994"/>
            <a:ext cx="8656320" cy="533400"/>
          </a:xfrm>
          <a:prstGeom prst="rect">
            <a:avLst/>
          </a:prstGeom>
          <a:gradFill>
            <a:gsLst>
              <a:gs pos="0">
                <a:schemeClr val="bg1"/>
              </a:gs>
              <a:gs pos="32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DFA2E44B-FEDA-1943-B81F-86B100A8BFCA}"/>
              </a:ext>
            </a:extLst>
          </p:cNvPr>
          <p:cNvSpPr>
            <a:spLocks noChangeArrowheads="1"/>
          </p:cNvSpPr>
          <p:nvPr/>
        </p:nvSpPr>
        <p:spPr bwMode="auto">
          <a:xfrm>
            <a:off x="1508760" y="545902"/>
            <a:ext cx="340048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TradeGothicLTPro"/>
              </a:rPr>
              <a:t>WHAT CAN GO WRONG?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descr="page13image1089939648">
            <a:extLst>
              <a:ext uri="{FF2B5EF4-FFF2-40B4-BE49-F238E27FC236}">
                <a16:creationId xmlns:a16="http://schemas.microsoft.com/office/drawing/2014/main" id="{2C92F909-15A6-8F44-852E-7EB3E1553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239" y="598687"/>
            <a:ext cx="369887" cy="369887"/>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5">
            <a:extLst>
              <a:ext uri="{FF2B5EF4-FFF2-40B4-BE49-F238E27FC236}">
                <a16:creationId xmlns:a16="http://schemas.microsoft.com/office/drawing/2014/main" id="{EF2A8B89-93D4-594E-BB91-097370B5523B}"/>
              </a:ext>
            </a:extLst>
          </p:cNvPr>
          <p:cNvSpPr txBox="1">
            <a:spLocks noChangeArrowheads="1"/>
          </p:cNvSpPr>
          <p:nvPr/>
        </p:nvSpPr>
        <p:spPr bwMode="auto">
          <a:xfrm>
            <a:off x="495300" y="1227138"/>
            <a:ext cx="785305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en-US" b="1" dirty="0"/>
              <a:t> Don’t say “correlation” when you mean “association.”</a:t>
            </a:r>
          </a:p>
          <a:p>
            <a:pPr eaLnBrk="1" hangingPunct="1">
              <a:buFontTx/>
              <a:buChar char="•"/>
            </a:pPr>
            <a:endParaRPr lang="en-US" altLang="en-US" b="1" dirty="0"/>
          </a:p>
          <a:p>
            <a:pPr eaLnBrk="1" hangingPunct="1">
              <a:buFontTx/>
              <a:buChar char="•"/>
            </a:pPr>
            <a:r>
              <a:rPr lang="en-US" altLang="en-US" b="1" dirty="0"/>
              <a:t> Don’t correlate categorical variables.</a:t>
            </a:r>
          </a:p>
          <a:p>
            <a:pPr eaLnBrk="1" hangingPunct="1">
              <a:buFontTx/>
              <a:buChar char="•"/>
            </a:pPr>
            <a:endParaRPr lang="en-US" altLang="en-US" b="1" dirty="0"/>
          </a:p>
          <a:p>
            <a:pPr eaLnBrk="1" hangingPunct="1">
              <a:buFontTx/>
              <a:buChar char="•"/>
            </a:pPr>
            <a:r>
              <a:rPr lang="en-US" altLang="en-US" b="1" dirty="0"/>
              <a:t> Make sure the association is linear.</a:t>
            </a:r>
          </a:p>
          <a:p>
            <a:pPr eaLnBrk="1" hangingPunct="1">
              <a:buFontTx/>
              <a:buChar char="•"/>
            </a:pPr>
            <a:endParaRPr lang="en-US" altLang="en-US" b="1" dirty="0"/>
          </a:p>
          <a:p>
            <a:pPr eaLnBrk="1" hangingPunct="1">
              <a:buFontTx/>
              <a:buChar char="•"/>
            </a:pPr>
            <a:r>
              <a:rPr lang="en-US" altLang="en-US" b="1" dirty="0"/>
              <a:t> Beware of outliers.</a:t>
            </a:r>
          </a:p>
          <a:p>
            <a:pPr eaLnBrk="1" hangingPunct="1">
              <a:buFontTx/>
              <a:buChar char="•"/>
            </a:pPr>
            <a:endParaRPr lang="en-US" altLang="en-US" b="1" dirty="0"/>
          </a:p>
          <a:p>
            <a:pPr eaLnBrk="1" hangingPunct="1">
              <a:buFontTx/>
              <a:buChar char="•"/>
            </a:pPr>
            <a:r>
              <a:rPr lang="en-US" altLang="en-US" b="1" dirty="0"/>
              <a:t> Don’t confuse correlation with causation.</a:t>
            </a:r>
          </a:p>
          <a:p>
            <a:pPr eaLnBrk="1" hangingPunct="1">
              <a:buFontTx/>
              <a:buChar char="•"/>
            </a:pPr>
            <a:endParaRPr lang="en-US" altLang="en-US" b="1" dirty="0"/>
          </a:p>
          <a:p>
            <a:pPr eaLnBrk="1" hangingPunct="1">
              <a:buFontTx/>
              <a:buChar char="•"/>
            </a:pPr>
            <a:r>
              <a:rPr lang="en-US" altLang="en-US" b="1" dirty="0"/>
              <a:t> Watch out for lurking variables.</a:t>
            </a:r>
          </a:p>
        </p:txBody>
      </p:sp>
    </p:spTree>
    <p:extLst>
      <p:ext uri="{BB962C8B-B14F-4D97-AF65-F5344CB8AC3E}">
        <p14:creationId xmlns:p14="http://schemas.microsoft.com/office/powerpoint/2010/main" val="1902844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0DDE2B-5679-7742-8B7A-5460C3745CC9}"/>
              </a:ext>
            </a:extLst>
          </p:cNvPr>
          <p:cNvSpPr>
            <a:spLocks noGrp="1"/>
          </p:cNvSpPr>
          <p:nvPr>
            <p:ph type="sldNum" sz="quarter" idx="4"/>
          </p:nvPr>
        </p:nvSpPr>
        <p:spPr/>
        <p:txBody>
          <a:bodyPr/>
          <a:lstStyle/>
          <a:p>
            <a:r>
              <a:rPr lang="en-GB" dirty="0"/>
              <a:t>4-</a:t>
            </a:r>
            <a:fld id="{DDBE135E-2566-4748-853C-8A3B78F0FB00}" type="slidenum">
              <a:rPr lang="en-GB" smtClean="0"/>
              <a:pPr/>
              <a:t>72</a:t>
            </a:fld>
            <a:endParaRPr lang="en-GB" dirty="0"/>
          </a:p>
        </p:txBody>
      </p:sp>
      <p:sp>
        <p:nvSpPr>
          <p:cNvPr id="7" name="Rectangle 6">
            <a:extLst>
              <a:ext uri="{FF2B5EF4-FFF2-40B4-BE49-F238E27FC236}">
                <a16:creationId xmlns:a16="http://schemas.microsoft.com/office/drawing/2014/main" id="{AFF6457C-707A-7242-9053-75CDFE5E2B98}"/>
              </a:ext>
            </a:extLst>
          </p:cNvPr>
          <p:cNvSpPr/>
          <p:nvPr/>
        </p:nvSpPr>
        <p:spPr>
          <a:xfrm>
            <a:off x="217170" y="518994"/>
            <a:ext cx="8656320" cy="533400"/>
          </a:xfrm>
          <a:prstGeom prst="rect">
            <a:avLst/>
          </a:prstGeom>
          <a:gradFill>
            <a:gsLst>
              <a:gs pos="0">
                <a:schemeClr val="bg1"/>
              </a:gs>
              <a:gs pos="32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DFA2E44B-FEDA-1943-B81F-86B100A8BFCA}"/>
              </a:ext>
            </a:extLst>
          </p:cNvPr>
          <p:cNvSpPr>
            <a:spLocks noChangeArrowheads="1"/>
          </p:cNvSpPr>
          <p:nvPr/>
        </p:nvSpPr>
        <p:spPr bwMode="auto">
          <a:xfrm>
            <a:off x="1508760" y="545902"/>
            <a:ext cx="340048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TradeGothicLTPro"/>
              </a:rPr>
              <a:t>WHAT CAN GO WRONG?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descr="page13image1089939648">
            <a:extLst>
              <a:ext uri="{FF2B5EF4-FFF2-40B4-BE49-F238E27FC236}">
                <a16:creationId xmlns:a16="http://schemas.microsoft.com/office/drawing/2014/main" id="{2C92F909-15A6-8F44-852E-7EB3E1553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239" y="598687"/>
            <a:ext cx="369887" cy="369887"/>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5">
            <a:extLst>
              <a:ext uri="{FF2B5EF4-FFF2-40B4-BE49-F238E27FC236}">
                <a16:creationId xmlns:a16="http://schemas.microsoft.com/office/drawing/2014/main" id="{EF2A8B89-93D4-594E-BB91-097370B5523B}"/>
              </a:ext>
            </a:extLst>
          </p:cNvPr>
          <p:cNvSpPr txBox="1">
            <a:spLocks noChangeArrowheads="1"/>
          </p:cNvSpPr>
          <p:nvPr/>
        </p:nvSpPr>
        <p:spPr bwMode="auto">
          <a:xfrm>
            <a:off x="495300" y="1227138"/>
            <a:ext cx="785305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en-US" b="1" dirty="0"/>
              <a:t>Don’t fit a straight line to a nonlinear relationship.</a:t>
            </a:r>
          </a:p>
          <a:p>
            <a:pPr eaLnBrk="1" hangingPunct="1"/>
            <a:endParaRPr lang="en-US" altLang="en-US" b="1" dirty="0"/>
          </a:p>
          <a:p>
            <a:pPr eaLnBrk="1" hangingPunct="1">
              <a:buFontTx/>
              <a:buChar char="•"/>
            </a:pPr>
            <a:r>
              <a:rPr lang="en-US" altLang="en-US" b="1" dirty="0"/>
              <a:t>Beware of extraordinary points.</a:t>
            </a:r>
          </a:p>
          <a:p>
            <a:pPr eaLnBrk="1" hangingPunct="1">
              <a:buFontTx/>
              <a:buChar char="•"/>
            </a:pPr>
            <a:endParaRPr lang="en-US" altLang="en-US" b="1" dirty="0"/>
          </a:p>
          <a:p>
            <a:pPr eaLnBrk="1" hangingPunct="1">
              <a:buFontTx/>
              <a:buChar char="•"/>
            </a:pPr>
            <a:r>
              <a:rPr lang="en-US" b="1" dirty="0"/>
              <a:t>Don’t predict far beyond the data. </a:t>
            </a:r>
            <a:r>
              <a:rPr lang="en-US" altLang="en-US" b="1" dirty="0"/>
              <a:t>A linear model will often do a reasonable job of summarizing a relationship in the range of the observed </a:t>
            </a:r>
            <a:r>
              <a:rPr lang="en-US" altLang="en-US" b="1" i="1" dirty="0"/>
              <a:t>x</a:t>
            </a:r>
            <a:r>
              <a:rPr lang="en-US" altLang="en-US" b="1" dirty="0"/>
              <a:t>-values.</a:t>
            </a:r>
          </a:p>
          <a:p>
            <a:pPr eaLnBrk="1" hangingPunct="1">
              <a:buFontTx/>
              <a:buChar char="•"/>
            </a:pPr>
            <a:endParaRPr lang="en-US" altLang="en-US" b="1" dirty="0"/>
          </a:p>
          <a:p>
            <a:pPr eaLnBrk="1" hangingPunct="1">
              <a:buFontTx/>
              <a:buChar char="•"/>
            </a:pPr>
            <a:r>
              <a:rPr lang="en-US" altLang="en-US" b="1" dirty="0"/>
              <a:t>Don’t choose a model based on </a:t>
            </a:r>
            <a:r>
              <a:rPr lang="en-US" altLang="en-US" b="1" i="1" dirty="0"/>
              <a:t>R</a:t>
            </a:r>
            <a:r>
              <a:rPr lang="en-US" altLang="en-US" b="1" baseline="30000" dirty="0"/>
              <a:t>2</a:t>
            </a:r>
            <a:r>
              <a:rPr lang="en-US" altLang="en-US" b="1" dirty="0"/>
              <a:t> alone.</a:t>
            </a:r>
          </a:p>
        </p:txBody>
      </p:sp>
    </p:spTree>
    <p:extLst>
      <p:ext uri="{BB962C8B-B14F-4D97-AF65-F5344CB8AC3E}">
        <p14:creationId xmlns:p14="http://schemas.microsoft.com/office/powerpoint/2010/main" val="24250692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50E501-4669-9543-ABA7-C9F6E97FC8D7}"/>
              </a:ext>
            </a:extLst>
          </p:cNvPr>
          <p:cNvSpPr>
            <a:spLocks noGrp="1"/>
          </p:cNvSpPr>
          <p:nvPr>
            <p:ph type="sldNum" sz="quarter" idx="4"/>
          </p:nvPr>
        </p:nvSpPr>
        <p:spPr/>
        <p:txBody>
          <a:bodyPr/>
          <a:lstStyle/>
          <a:p>
            <a:r>
              <a:rPr lang="en-GB" dirty="0"/>
              <a:t>4-</a:t>
            </a:r>
            <a:fld id="{DDBE135E-2566-4748-853C-8A3B78F0FB00}" type="slidenum">
              <a:rPr lang="en-GB" smtClean="0"/>
              <a:pPr/>
              <a:t>73</a:t>
            </a:fld>
            <a:endParaRPr lang="en-GB" dirty="0"/>
          </a:p>
        </p:txBody>
      </p:sp>
      <p:sp>
        <p:nvSpPr>
          <p:cNvPr id="5" name="Title 1">
            <a:extLst>
              <a:ext uri="{FF2B5EF4-FFF2-40B4-BE49-F238E27FC236}">
                <a16:creationId xmlns:a16="http://schemas.microsoft.com/office/drawing/2014/main" id="{E3CFFB45-6C27-104D-B69E-23E99294A9DC}"/>
              </a:ext>
            </a:extLst>
          </p:cNvPr>
          <p:cNvSpPr>
            <a:spLocks noGrp="1"/>
          </p:cNvSpPr>
          <p:nvPr>
            <p:ph type="title"/>
          </p:nvPr>
        </p:nvSpPr>
        <p:spPr>
          <a:xfrm>
            <a:off x="541338" y="417599"/>
            <a:ext cx="7704887" cy="1096875"/>
          </a:xfrm>
        </p:spPr>
        <p:txBody>
          <a:bodyPr/>
          <a:lstStyle/>
          <a:p>
            <a:r>
              <a:rPr lang="en-US" dirty="0">
                <a:latin typeface="+mn-lt"/>
              </a:rPr>
              <a:t>FROM LEARNING TO EARNING </a:t>
            </a:r>
            <a:br>
              <a:rPr lang="en-US" dirty="0">
                <a:latin typeface="+mn-lt"/>
              </a:rPr>
            </a:br>
            <a:br>
              <a:rPr lang="en-US" dirty="0">
                <a:latin typeface="+mn-lt"/>
              </a:rPr>
            </a:br>
            <a:endParaRPr lang="en-US" dirty="0">
              <a:latin typeface="+mn-lt"/>
            </a:endParaRPr>
          </a:p>
        </p:txBody>
      </p:sp>
      <p:sp>
        <p:nvSpPr>
          <p:cNvPr id="9" name="Text Box 8">
            <a:extLst>
              <a:ext uri="{FF2B5EF4-FFF2-40B4-BE49-F238E27FC236}">
                <a16:creationId xmlns:a16="http://schemas.microsoft.com/office/drawing/2014/main" id="{C7CC8068-C81A-2046-8D2C-5660CC9FA967}"/>
              </a:ext>
            </a:extLst>
          </p:cNvPr>
          <p:cNvSpPr txBox="1">
            <a:spLocks noChangeArrowheads="1"/>
          </p:cNvSpPr>
          <p:nvPr/>
        </p:nvSpPr>
        <p:spPr bwMode="auto">
          <a:xfrm>
            <a:off x="495300" y="914400"/>
            <a:ext cx="7853053" cy="2308324"/>
          </a:xfrm>
          <a:prstGeom prst="rect">
            <a:avLst/>
          </a:prstGeom>
          <a:noFill/>
          <a:ln w="9525">
            <a:noFill/>
            <a:miter lim="800000"/>
            <a:headEnd/>
            <a:tailEnd/>
          </a:ln>
        </p:spPr>
        <p:txBody>
          <a:bodyPr wrap="square">
            <a:spAutoFit/>
          </a:bodyPr>
          <a:lstStyle/>
          <a:p>
            <a:r>
              <a:rPr lang="en-US" sz="2400" b="1" dirty="0"/>
              <a:t>Make a scatterplot to display the relationship between two quantitative variables. </a:t>
            </a:r>
          </a:p>
          <a:p>
            <a:endParaRPr lang="en-US" sz="2400" dirty="0"/>
          </a:p>
          <a:p>
            <a:pPr lvl="1"/>
            <a:r>
              <a:rPr lang="en-US" sz="2400" dirty="0"/>
              <a:t>• Look at the direction, form, and strength of the relationship, and any outliers that stand away from the overall pattern. </a:t>
            </a:r>
          </a:p>
        </p:txBody>
      </p:sp>
    </p:spTree>
    <p:extLst>
      <p:ext uri="{BB962C8B-B14F-4D97-AF65-F5344CB8AC3E}">
        <p14:creationId xmlns:p14="http://schemas.microsoft.com/office/powerpoint/2010/main" val="10600034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50E501-4669-9543-ABA7-C9F6E97FC8D7}"/>
              </a:ext>
            </a:extLst>
          </p:cNvPr>
          <p:cNvSpPr>
            <a:spLocks noGrp="1"/>
          </p:cNvSpPr>
          <p:nvPr>
            <p:ph type="sldNum" sz="quarter" idx="4"/>
          </p:nvPr>
        </p:nvSpPr>
        <p:spPr/>
        <p:txBody>
          <a:bodyPr/>
          <a:lstStyle/>
          <a:p>
            <a:r>
              <a:rPr lang="en-GB" dirty="0"/>
              <a:t>4-</a:t>
            </a:r>
            <a:fld id="{DDBE135E-2566-4748-853C-8A3B78F0FB00}" type="slidenum">
              <a:rPr lang="en-GB" smtClean="0"/>
              <a:pPr/>
              <a:t>74</a:t>
            </a:fld>
            <a:endParaRPr lang="en-GB" dirty="0"/>
          </a:p>
        </p:txBody>
      </p:sp>
      <p:sp>
        <p:nvSpPr>
          <p:cNvPr id="5" name="Title 1">
            <a:extLst>
              <a:ext uri="{FF2B5EF4-FFF2-40B4-BE49-F238E27FC236}">
                <a16:creationId xmlns:a16="http://schemas.microsoft.com/office/drawing/2014/main" id="{E3CFFB45-6C27-104D-B69E-23E99294A9DC}"/>
              </a:ext>
            </a:extLst>
          </p:cNvPr>
          <p:cNvSpPr>
            <a:spLocks noGrp="1"/>
          </p:cNvSpPr>
          <p:nvPr>
            <p:ph type="title"/>
          </p:nvPr>
        </p:nvSpPr>
        <p:spPr>
          <a:xfrm>
            <a:off x="541338" y="417599"/>
            <a:ext cx="7704887" cy="1096875"/>
          </a:xfrm>
        </p:spPr>
        <p:txBody>
          <a:bodyPr/>
          <a:lstStyle/>
          <a:p>
            <a:r>
              <a:rPr lang="en-US" dirty="0">
                <a:latin typeface="+mn-lt"/>
              </a:rPr>
              <a:t>FROM LEARNING TO EARNING </a:t>
            </a:r>
            <a:br>
              <a:rPr lang="en-US" dirty="0">
                <a:latin typeface="+mn-lt"/>
              </a:rPr>
            </a:br>
            <a:br>
              <a:rPr lang="en-US" dirty="0">
                <a:latin typeface="+mn-lt"/>
              </a:rPr>
            </a:br>
            <a:endParaRPr lang="en-US" dirty="0">
              <a:latin typeface="+mn-lt"/>
            </a:endParaRPr>
          </a:p>
        </p:txBody>
      </p:sp>
      <mc:AlternateContent xmlns:mc="http://schemas.openxmlformats.org/markup-compatibility/2006" xmlns:a14="http://schemas.microsoft.com/office/drawing/2010/main">
        <mc:Choice Requires="a14">
          <p:sp>
            <p:nvSpPr>
              <p:cNvPr id="9" name="Text Box 8">
                <a:extLst>
                  <a:ext uri="{FF2B5EF4-FFF2-40B4-BE49-F238E27FC236}">
                    <a16:creationId xmlns:a16="http://schemas.microsoft.com/office/drawing/2014/main" id="{C7CC8068-C81A-2046-8D2C-5660CC9FA967}"/>
                  </a:ext>
                </a:extLst>
              </p:cNvPr>
              <p:cNvSpPr txBox="1">
                <a:spLocks noChangeArrowheads="1"/>
              </p:cNvSpPr>
              <p:nvPr/>
            </p:nvSpPr>
            <p:spPr bwMode="auto">
              <a:xfrm>
                <a:off x="495300" y="914400"/>
                <a:ext cx="8648700" cy="5262979"/>
              </a:xfrm>
              <a:prstGeom prst="rect">
                <a:avLst/>
              </a:prstGeom>
              <a:noFill/>
              <a:ln w="9525">
                <a:noFill/>
                <a:miter lim="800000"/>
                <a:headEnd/>
                <a:tailEnd/>
              </a:ln>
            </p:spPr>
            <p:txBody>
              <a:bodyPr wrap="square">
                <a:spAutoFit/>
              </a:bodyPr>
              <a:lstStyle/>
              <a:p>
                <a:r>
                  <a:rPr lang="en-US" sz="2400" b="1" dirty="0"/>
                  <a:t>Provided the form of the relationship is linear, summarize its strength with a correlation, </a:t>
                </a:r>
                <a:r>
                  <a:rPr lang="en-US" sz="2400" b="1" i="1" dirty="0"/>
                  <a:t>r</a:t>
                </a:r>
                <a:r>
                  <a:rPr lang="en-US" sz="2400" b="1" dirty="0"/>
                  <a:t>. </a:t>
                </a:r>
              </a:p>
              <a:p>
                <a:endParaRPr lang="en-US" sz="2400" dirty="0"/>
              </a:p>
              <a:p>
                <a:pPr marL="342900" indent="-342900">
                  <a:buFont typeface="Arial" panose="020B0604020202020204" pitchFamily="34" charset="0"/>
                  <a:buChar char="•"/>
                </a:pPr>
                <a:r>
                  <a:rPr lang="en-US" sz="2400" dirty="0"/>
                  <a:t>The sign of the correlation gives the direction of the relationship.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-1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oMath>
                </a14:m>
                <a:r>
                  <a:rPr lang="en-US" sz="2400" dirty="0"/>
                  <a:t> </a:t>
                </a:r>
                <a:r>
                  <a:rPr lang="en-US" sz="2400" i="1" dirty="0"/>
                  <a:t>r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oMath>
                </a14:m>
                <a:r>
                  <a:rPr lang="en-US" sz="2400" dirty="0"/>
                  <a:t> 1; a correlation of 1 or -1 is a perfect linear relationship. A correlation of 0 is a lack of linear relationship.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Correlation has no units, so shifting or scaling the data, standardizing, or even swapping the variables has no effect on the numerical value.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 large correlation is not a sign of a causal relationship. </a:t>
                </a:r>
              </a:p>
            </p:txBody>
          </p:sp>
        </mc:Choice>
        <mc:Fallback xmlns="">
          <p:sp>
            <p:nvSpPr>
              <p:cNvPr id="9" name="Text Box 8">
                <a:extLst>
                  <a:ext uri="{FF2B5EF4-FFF2-40B4-BE49-F238E27FC236}">
                    <a16:creationId xmlns:a16="http://schemas.microsoft.com/office/drawing/2014/main" id="{C7CC8068-C81A-2046-8D2C-5660CC9FA967}"/>
                  </a:ext>
                </a:extLst>
              </p:cNvPr>
              <p:cNvSpPr txBox="1">
                <a:spLocks noRot="1" noChangeAspect="1" noMove="1" noResize="1" noEditPoints="1" noAdjustHandles="1" noChangeArrowheads="1" noChangeShapeType="1" noTextEdit="1"/>
              </p:cNvSpPr>
              <p:nvPr/>
            </p:nvSpPr>
            <p:spPr bwMode="auto">
              <a:xfrm>
                <a:off x="495300" y="914400"/>
                <a:ext cx="8648700" cy="5262979"/>
              </a:xfrm>
              <a:prstGeom prst="rect">
                <a:avLst/>
              </a:prstGeom>
              <a:blipFill>
                <a:blip r:embed="rId2"/>
                <a:stretch>
                  <a:fillRect l="-1026" t="-966" r="-1613" b="-1691"/>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8668952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50E501-4669-9543-ABA7-C9F6E97FC8D7}"/>
              </a:ext>
            </a:extLst>
          </p:cNvPr>
          <p:cNvSpPr>
            <a:spLocks noGrp="1"/>
          </p:cNvSpPr>
          <p:nvPr>
            <p:ph type="sldNum" sz="quarter" idx="4"/>
          </p:nvPr>
        </p:nvSpPr>
        <p:spPr/>
        <p:txBody>
          <a:bodyPr/>
          <a:lstStyle/>
          <a:p>
            <a:r>
              <a:rPr lang="en-GB" dirty="0"/>
              <a:t>4-</a:t>
            </a:r>
            <a:fld id="{DDBE135E-2566-4748-853C-8A3B78F0FB00}" type="slidenum">
              <a:rPr lang="en-GB" smtClean="0"/>
              <a:pPr/>
              <a:t>75</a:t>
            </a:fld>
            <a:endParaRPr lang="en-GB" dirty="0"/>
          </a:p>
        </p:txBody>
      </p:sp>
      <p:sp>
        <p:nvSpPr>
          <p:cNvPr id="5" name="Title 1">
            <a:extLst>
              <a:ext uri="{FF2B5EF4-FFF2-40B4-BE49-F238E27FC236}">
                <a16:creationId xmlns:a16="http://schemas.microsoft.com/office/drawing/2014/main" id="{E3CFFB45-6C27-104D-B69E-23E99294A9DC}"/>
              </a:ext>
            </a:extLst>
          </p:cNvPr>
          <p:cNvSpPr>
            <a:spLocks noGrp="1"/>
          </p:cNvSpPr>
          <p:nvPr>
            <p:ph type="title"/>
          </p:nvPr>
        </p:nvSpPr>
        <p:spPr>
          <a:xfrm>
            <a:off x="541338" y="417599"/>
            <a:ext cx="7704887" cy="1096875"/>
          </a:xfrm>
        </p:spPr>
        <p:txBody>
          <a:bodyPr/>
          <a:lstStyle/>
          <a:p>
            <a:r>
              <a:rPr lang="en-US" dirty="0">
                <a:latin typeface="+mn-lt"/>
              </a:rPr>
              <a:t>FROM LEARNING TO EARNING </a:t>
            </a:r>
            <a:br>
              <a:rPr lang="en-US" dirty="0">
                <a:latin typeface="+mn-lt"/>
              </a:rPr>
            </a:br>
            <a:br>
              <a:rPr lang="en-US" dirty="0">
                <a:latin typeface="+mn-lt"/>
              </a:rPr>
            </a:br>
            <a:endParaRPr lang="en-US" dirty="0">
              <a:latin typeface="+mn-lt"/>
            </a:endParaRPr>
          </a:p>
        </p:txBody>
      </p:sp>
      <p:sp>
        <p:nvSpPr>
          <p:cNvPr id="9" name="Text Box 8">
            <a:extLst>
              <a:ext uri="{FF2B5EF4-FFF2-40B4-BE49-F238E27FC236}">
                <a16:creationId xmlns:a16="http://schemas.microsoft.com/office/drawing/2014/main" id="{C7CC8068-C81A-2046-8D2C-5660CC9FA967}"/>
              </a:ext>
            </a:extLst>
          </p:cNvPr>
          <p:cNvSpPr txBox="1">
            <a:spLocks noChangeArrowheads="1"/>
          </p:cNvSpPr>
          <p:nvPr/>
        </p:nvSpPr>
        <p:spPr bwMode="auto">
          <a:xfrm>
            <a:off x="495300" y="914400"/>
            <a:ext cx="8648700" cy="4154984"/>
          </a:xfrm>
          <a:prstGeom prst="rect">
            <a:avLst/>
          </a:prstGeom>
          <a:noFill/>
          <a:ln w="9525">
            <a:noFill/>
            <a:miter lim="800000"/>
            <a:headEnd/>
            <a:tailEnd/>
          </a:ln>
        </p:spPr>
        <p:txBody>
          <a:bodyPr wrap="square">
            <a:spAutoFit/>
          </a:bodyPr>
          <a:lstStyle/>
          <a:p>
            <a:r>
              <a:rPr lang="en-US" sz="2400" b="1" dirty="0"/>
              <a:t>Model a linear relationship with a least squares regression model. </a:t>
            </a:r>
          </a:p>
          <a:p>
            <a:endParaRPr lang="en-US" sz="2400" dirty="0"/>
          </a:p>
          <a:p>
            <a:pPr marL="342900" indent="-342900">
              <a:buFont typeface="Arial" panose="020B0604020202020204" pitchFamily="34" charset="0"/>
              <a:buChar char="•"/>
            </a:pPr>
            <a:r>
              <a:rPr lang="en-US" sz="2400" dirty="0"/>
              <a:t>The regression (best fit) line doesn’t pass through all the points, but it is the best compromise in the sense that the sum of squares of the residuals is the smallest possible.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slope tells us the change in </a:t>
            </a:r>
            <a:r>
              <a:rPr lang="en-US" sz="2400" i="1" dirty="0"/>
              <a:t>y </a:t>
            </a:r>
            <a:r>
              <a:rPr lang="en-US" sz="2400" dirty="0"/>
              <a:t>per unit change in </a:t>
            </a:r>
            <a:r>
              <a:rPr lang="en-US" sz="2400" i="1" dirty="0"/>
              <a:t>x</a:t>
            </a:r>
            <a:r>
              <a:rPr lang="en-US" sz="2400" dirty="0"/>
              <a:t>.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a:t>
            </a:r>
            <a:r>
              <a:rPr lang="en-US" sz="2400" i="1" dirty="0"/>
              <a:t>R</a:t>
            </a:r>
            <a:r>
              <a:rPr lang="en-US" sz="2400" baseline="30000" dirty="0"/>
              <a:t>2</a:t>
            </a:r>
            <a:r>
              <a:rPr lang="en-US" sz="2400" dirty="0"/>
              <a:t> gives the fraction of the variation in </a:t>
            </a:r>
            <a:r>
              <a:rPr lang="en-US" sz="2400" i="1" dirty="0"/>
              <a:t>y </a:t>
            </a:r>
            <a:r>
              <a:rPr lang="en-US" sz="2400" dirty="0"/>
              <a:t>accounted for by the linear regression model. </a:t>
            </a:r>
          </a:p>
        </p:txBody>
      </p:sp>
    </p:spTree>
    <p:extLst>
      <p:ext uri="{BB962C8B-B14F-4D97-AF65-F5344CB8AC3E}">
        <p14:creationId xmlns:p14="http://schemas.microsoft.com/office/powerpoint/2010/main" val="6880402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50E501-4669-9543-ABA7-C9F6E97FC8D7}"/>
              </a:ext>
            </a:extLst>
          </p:cNvPr>
          <p:cNvSpPr>
            <a:spLocks noGrp="1"/>
          </p:cNvSpPr>
          <p:nvPr>
            <p:ph type="sldNum" sz="quarter" idx="4"/>
          </p:nvPr>
        </p:nvSpPr>
        <p:spPr/>
        <p:txBody>
          <a:bodyPr/>
          <a:lstStyle/>
          <a:p>
            <a:r>
              <a:rPr lang="en-GB" dirty="0"/>
              <a:t>4-</a:t>
            </a:r>
            <a:fld id="{DDBE135E-2566-4748-853C-8A3B78F0FB00}" type="slidenum">
              <a:rPr lang="en-GB" smtClean="0"/>
              <a:pPr/>
              <a:t>76</a:t>
            </a:fld>
            <a:endParaRPr lang="en-GB" dirty="0"/>
          </a:p>
        </p:txBody>
      </p:sp>
      <p:sp>
        <p:nvSpPr>
          <p:cNvPr id="5" name="Title 1">
            <a:extLst>
              <a:ext uri="{FF2B5EF4-FFF2-40B4-BE49-F238E27FC236}">
                <a16:creationId xmlns:a16="http://schemas.microsoft.com/office/drawing/2014/main" id="{E3CFFB45-6C27-104D-B69E-23E99294A9DC}"/>
              </a:ext>
            </a:extLst>
          </p:cNvPr>
          <p:cNvSpPr>
            <a:spLocks noGrp="1"/>
          </p:cNvSpPr>
          <p:nvPr>
            <p:ph type="title"/>
          </p:nvPr>
        </p:nvSpPr>
        <p:spPr>
          <a:xfrm>
            <a:off x="541338" y="417599"/>
            <a:ext cx="7704887" cy="1096875"/>
          </a:xfrm>
        </p:spPr>
        <p:txBody>
          <a:bodyPr/>
          <a:lstStyle/>
          <a:p>
            <a:r>
              <a:rPr lang="en-US" dirty="0">
                <a:latin typeface="+mn-lt"/>
              </a:rPr>
              <a:t>FROM LEARNING TO EARNING </a:t>
            </a:r>
            <a:br>
              <a:rPr lang="en-US" dirty="0">
                <a:latin typeface="+mn-lt"/>
              </a:rPr>
            </a:br>
            <a:br>
              <a:rPr lang="en-US" dirty="0">
                <a:latin typeface="+mn-lt"/>
              </a:rPr>
            </a:br>
            <a:endParaRPr lang="en-US" dirty="0">
              <a:latin typeface="+mn-lt"/>
            </a:endParaRPr>
          </a:p>
        </p:txBody>
      </p:sp>
      <p:sp>
        <p:nvSpPr>
          <p:cNvPr id="9" name="Text Box 8">
            <a:extLst>
              <a:ext uri="{FF2B5EF4-FFF2-40B4-BE49-F238E27FC236}">
                <a16:creationId xmlns:a16="http://schemas.microsoft.com/office/drawing/2014/main" id="{C7CC8068-C81A-2046-8D2C-5660CC9FA967}"/>
              </a:ext>
            </a:extLst>
          </p:cNvPr>
          <p:cNvSpPr txBox="1">
            <a:spLocks noChangeArrowheads="1"/>
          </p:cNvSpPr>
          <p:nvPr/>
        </p:nvSpPr>
        <p:spPr bwMode="auto">
          <a:xfrm>
            <a:off x="495300" y="914400"/>
            <a:ext cx="8199249" cy="3046988"/>
          </a:xfrm>
          <a:prstGeom prst="rect">
            <a:avLst/>
          </a:prstGeom>
          <a:noFill/>
          <a:ln w="9525">
            <a:noFill/>
            <a:miter lim="800000"/>
            <a:headEnd/>
            <a:tailEnd/>
          </a:ln>
        </p:spPr>
        <p:txBody>
          <a:bodyPr wrap="square">
            <a:spAutoFit/>
          </a:bodyPr>
          <a:lstStyle/>
          <a:p>
            <a:r>
              <a:rPr lang="en-US" sz="2400" b="1" dirty="0"/>
              <a:t>Recognize regression to the mean when it occurs in data. </a:t>
            </a:r>
          </a:p>
          <a:p>
            <a:endParaRPr lang="en-US" sz="2400" dirty="0"/>
          </a:p>
          <a:p>
            <a:pPr lvl="1"/>
            <a:r>
              <a:rPr lang="en-US" sz="2400" dirty="0"/>
              <a:t>• A deviation of one standard deviation from the mean in one variable is predicted to correspond to a deviation of </a:t>
            </a:r>
            <a:r>
              <a:rPr lang="en-US" sz="2400" i="1" dirty="0"/>
              <a:t>r </a:t>
            </a:r>
            <a:r>
              <a:rPr lang="en-US" sz="2400" dirty="0"/>
              <a:t>standard deviations from the mean in the other. Because </a:t>
            </a:r>
            <a:r>
              <a:rPr lang="en-US" sz="2400" i="1" dirty="0"/>
              <a:t>r </a:t>
            </a:r>
            <a:r>
              <a:rPr lang="en-US" sz="2400" dirty="0"/>
              <a:t>is never more than 1, we predict a change toward the mean. </a:t>
            </a:r>
            <a:endParaRPr lang="en-US" sz="2400" dirty="0">
              <a:effectLst/>
            </a:endParaRPr>
          </a:p>
        </p:txBody>
      </p:sp>
    </p:spTree>
    <p:extLst>
      <p:ext uri="{BB962C8B-B14F-4D97-AF65-F5344CB8AC3E}">
        <p14:creationId xmlns:p14="http://schemas.microsoft.com/office/powerpoint/2010/main" val="30462377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50E501-4669-9543-ABA7-C9F6E97FC8D7}"/>
              </a:ext>
            </a:extLst>
          </p:cNvPr>
          <p:cNvSpPr>
            <a:spLocks noGrp="1"/>
          </p:cNvSpPr>
          <p:nvPr>
            <p:ph type="sldNum" sz="quarter" idx="4"/>
          </p:nvPr>
        </p:nvSpPr>
        <p:spPr/>
        <p:txBody>
          <a:bodyPr/>
          <a:lstStyle/>
          <a:p>
            <a:r>
              <a:rPr lang="en-GB" dirty="0"/>
              <a:t>4-</a:t>
            </a:r>
            <a:fld id="{DDBE135E-2566-4748-853C-8A3B78F0FB00}" type="slidenum">
              <a:rPr lang="en-GB" smtClean="0"/>
              <a:pPr/>
              <a:t>77</a:t>
            </a:fld>
            <a:endParaRPr lang="en-GB" dirty="0"/>
          </a:p>
        </p:txBody>
      </p:sp>
      <p:sp>
        <p:nvSpPr>
          <p:cNvPr id="5" name="Title 1">
            <a:extLst>
              <a:ext uri="{FF2B5EF4-FFF2-40B4-BE49-F238E27FC236}">
                <a16:creationId xmlns:a16="http://schemas.microsoft.com/office/drawing/2014/main" id="{E3CFFB45-6C27-104D-B69E-23E99294A9DC}"/>
              </a:ext>
            </a:extLst>
          </p:cNvPr>
          <p:cNvSpPr>
            <a:spLocks noGrp="1"/>
          </p:cNvSpPr>
          <p:nvPr>
            <p:ph type="title"/>
          </p:nvPr>
        </p:nvSpPr>
        <p:spPr>
          <a:xfrm>
            <a:off x="541338" y="417599"/>
            <a:ext cx="7704887" cy="1096875"/>
          </a:xfrm>
        </p:spPr>
        <p:txBody>
          <a:bodyPr/>
          <a:lstStyle/>
          <a:p>
            <a:r>
              <a:rPr lang="en-US" dirty="0">
                <a:latin typeface="+mn-lt"/>
              </a:rPr>
              <a:t>FROM LEARNING TO EARNING </a:t>
            </a:r>
            <a:br>
              <a:rPr lang="en-US" dirty="0">
                <a:latin typeface="+mn-lt"/>
              </a:rPr>
            </a:br>
            <a:br>
              <a:rPr lang="en-US" dirty="0">
                <a:latin typeface="+mn-lt"/>
              </a:rPr>
            </a:br>
            <a:endParaRPr lang="en-US" dirty="0">
              <a:latin typeface="+mn-lt"/>
            </a:endParaRPr>
          </a:p>
        </p:txBody>
      </p:sp>
      <p:sp>
        <p:nvSpPr>
          <p:cNvPr id="9" name="Text Box 8">
            <a:extLst>
              <a:ext uri="{FF2B5EF4-FFF2-40B4-BE49-F238E27FC236}">
                <a16:creationId xmlns:a16="http://schemas.microsoft.com/office/drawing/2014/main" id="{C7CC8068-C81A-2046-8D2C-5660CC9FA967}"/>
              </a:ext>
            </a:extLst>
          </p:cNvPr>
          <p:cNvSpPr txBox="1">
            <a:spLocks noChangeArrowheads="1"/>
          </p:cNvSpPr>
          <p:nvPr/>
        </p:nvSpPr>
        <p:spPr bwMode="auto">
          <a:xfrm>
            <a:off x="495300" y="914400"/>
            <a:ext cx="8199249" cy="2677656"/>
          </a:xfrm>
          <a:prstGeom prst="rect">
            <a:avLst/>
          </a:prstGeom>
          <a:noFill/>
          <a:ln w="9525">
            <a:noFill/>
            <a:miter lim="800000"/>
            <a:headEnd/>
            <a:tailEnd/>
          </a:ln>
        </p:spPr>
        <p:txBody>
          <a:bodyPr wrap="square">
            <a:spAutoFit/>
          </a:bodyPr>
          <a:lstStyle/>
          <a:p>
            <a:r>
              <a:rPr lang="en-US" sz="2400" b="1" dirty="0"/>
              <a:t>Examine the residuals from a linear model to assess the quality of the model. </a:t>
            </a:r>
            <a:endParaRPr lang="en-US" sz="2400" dirty="0"/>
          </a:p>
          <a:p>
            <a:endParaRPr lang="en-US" sz="2400" dirty="0"/>
          </a:p>
          <a:p>
            <a:pPr marL="800100" lvl="1" indent="-342900">
              <a:buFont typeface="Arial" panose="020B0604020202020204" pitchFamily="34" charset="0"/>
              <a:buChar char="•"/>
            </a:pPr>
            <a:r>
              <a:rPr lang="en-US" sz="2400"/>
              <a:t>When </a:t>
            </a:r>
            <a:r>
              <a:rPr lang="en-US" sz="2400" dirty="0"/>
              <a:t>plotted against the predicted values, the residuals should show no pattern and no change in spread. </a:t>
            </a:r>
          </a:p>
          <a:p>
            <a:pPr lvl="1"/>
            <a:endParaRPr lang="en-US" sz="2400" dirty="0">
              <a:effectLst/>
            </a:endParaRPr>
          </a:p>
        </p:txBody>
      </p:sp>
    </p:spTree>
    <p:extLst>
      <p:ext uri="{BB962C8B-B14F-4D97-AF65-F5344CB8AC3E}">
        <p14:creationId xmlns:p14="http://schemas.microsoft.com/office/powerpoint/2010/main" val="2890769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4.1  </a:t>
            </a:r>
            <a:r>
              <a:rPr lang="en-US" dirty="0"/>
              <a:t>Looking at Scatterplots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8</a:t>
            </a:fld>
            <a:endParaRPr lang="en-GB" dirty="0"/>
          </a:p>
        </p:txBody>
      </p:sp>
      <p:sp>
        <p:nvSpPr>
          <p:cNvPr id="6" name="Text Box 7">
            <a:extLst>
              <a:ext uri="{FF2B5EF4-FFF2-40B4-BE49-F238E27FC236}">
                <a16:creationId xmlns:a16="http://schemas.microsoft.com/office/drawing/2014/main" id="{F5CAA0EC-031A-E547-9578-FE7D7DB84DF5}"/>
              </a:ext>
            </a:extLst>
          </p:cNvPr>
          <p:cNvSpPr txBox="1">
            <a:spLocks noChangeArrowheads="1"/>
          </p:cNvSpPr>
          <p:nvPr/>
        </p:nvSpPr>
        <p:spPr bwMode="auto">
          <a:xfrm>
            <a:off x="495300" y="908050"/>
            <a:ext cx="49625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i="1" dirty="0">
                <a:solidFill>
                  <a:schemeClr val="accent2"/>
                </a:solidFill>
              </a:rPr>
              <a:t>Example</a:t>
            </a:r>
            <a:r>
              <a:rPr lang="en-US" altLang="en-US" b="1" dirty="0">
                <a:solidFill>
                  <a:schemeClr val="accent2"/>
                </a:solidFill>
              </a:rPr>
              <a:t>:</a:t>
            </a:r>
            <a:r>
              <a:rPr lang="en-US" altLang="en-US" dirty="0">
                <a:solidFill>
                  <a:schemeClr val="accent2"/>
                </a:solidFill>
              </a:rPr>
              <a:t> </a:t>
            </a:r>
            <a:r>
              <a:rPr lang="en-US" altLang="en-US" b="1" dirty="0">
                <a:solidFill>
                  <a:schemeClr val="accent2"/>
                </a:solidFill>
              </a:rPr>
              <a:t>Age of Cyclists</a:t>
            </a:r>
            <a:endParaRPr lang="en-US" altLang="en-US" dirty="0">
              <a:solidFill>
                <a:schemeClr val="accent2"/>
              </a:solidFill>
            </a:endParaRPr>
          </a:p>
          <a:p>
            <a:pPr eaLnBrk="1" hangingPunct="1"/>
            <a:endParaRPr lang="en-US" altLang="en-US" dirty="0"/>
          </a:p>
          <a:p>
            <a:pPr eaLnBrk="1" hangingPunct="1"/>
            <a:r>
              <a:rPr lang="en-US" altLang="en-US" dirty="0"/>
              <a:t>Here’s data on the mean age of cyclists killed each year since 2000.  Make a scatterplot and summarize what it says.</a:t>
            </a:r>
          </a:p>
          <a:p>
            <a:pPr eaLnBrk="1" hangingPunct="1"/>
            <a:endParaRPr lang="en-US" altLang="en-US" dirty="0"/>
          </a:p>
        </p:txBody>
      </p:sp>
      <p:pic>
        <p:nvPicPr>
          <p:cNvPr id="7" name="Picture 6">
            <a:extLst>
              <a:ext uri="{FF2B5EF4-FFF2-40B4-BE49-F238E27FC236}">
                <a16:creationId xmlns:a16="http://schemas.microsoft.com/office/drawing/2014/main" id="{F3ADF1B0-5A1B-A54B-A599-7B0F7A63F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7646" y="737670"/>
            <a:ext cx="2197100" cy="5994400"/>
          </a:xfrm>
          <a:prstGeom prst="rect">
            <a:avLst/>
          </a:prstGeom>
        </p:spPr>
      </p:pic>
    </p:spTree>
    <p:extLst>
      <p:ext uri="{BB962C8B-B14F-4D97-AF65-F5344CB8AC3E}">
        <p14:creationId xmlns:p14="http://schemas.microsoft.com/office/powerpoint/2010/main" val="2001546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4.1  </a:t>
            </a:r>
            <a:r>
              <a:rPr lang="en-US" dirty="0"/>
              <a:t>Looking at Scatterplots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4-</a:t>
            </a:r>
            <a:fld id="{DDBE135E-2566-4748-853C-8A3B78F0FB00}" type="slidenum">
              <a:rPr lang="en-GB" smtClean="0"/>
              <a:pPr/>
              <a:t>9</a:t>
            </a:fld>
            <a:endParaRPr lang="en-GB" dirty="0"/>
          </a:p>
        </p:txBody>
      </p:sp>
      <p:sp>
        <p:nvSpPr>
          <p:cNvPr id="9" name="Text Box 7">
            <a:extLst>
              <a:ext uri="{FF2B5EF4-FFF2-40B4-BE49-F238E27FC236}">
                <a16:creationId xmlns:a16="http://schemas.microsoft.com/office/drawing/2014/main" id="{7890F673-1F62-C241-9BC5-008671C122FF}"/>
              </a:ext>
            </a:extLst>
          </p:cNvPr>
          <p:cNvSpPr txBox="1">
            <a:spLocks noChangeArrowheads="1"/>
          </p:cNvSpPr>
          <p:nvPr/>
        </p:nvSpPr>
        <p:spPr bwMode="auto">
          <a:xfrm>
            <a:off x="495300" y="908050"/>
            <a:ext cx="82740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i="1" dirty="0">
                <a:solidFill>
                  <a:schemeClr val="accent2"/>
                </a:solidFill>
              </a:rPr>
              <a:t>Example</a:t>
            </a:r>
            <a:r>
              <a:rPr lang="en-US" altLang="en-US" b="1" dirty="0">
                <a:solidFill>
                  <a:schemeClr val="accent2"/>
                </a:solidFill>
              </a:rPr>
              <a:t>:</a:t>
            </a:r>
            <a:r>
              <a:rPr lang="en-US" altLang="en-US" dirty="0">
                <a:solidFill>
                  <a:schemeClr val="accent2"/>
                </a:solidFill>
              </a:rPr>
              <a:t> </a:t>
            </a:r>
            <a:r>
              <a:rPr lang="en-US" altLang="en-US" b="1" dirty="0">
                <a:solidFill>
                  <a:schemeClr val="accent2"/>
                </a:solidFill>
              </a:rPr>
              <a:t>Age of Cyclists</a:t>
            </a:r>
            <a:endParaRPr lang="en-US" altLang="en-US" dirty="0">
              <a:solidFill>
                <a:schemeClr val="accent2"/>
              </a:solidFill>
            </a:endParaRPr>
          </a:p>
          <a:p>
            <a:pPr eaLnBrk="1" hangingPunct="1"/>
            <a:endParaRPr lang="en-US" altLang="en-US" dirty="0"/>
          </a:p>
          <a:p>
            <a:pPr eaLnBrk="1" hangingPunct="1"/>
            <a:r>
              <a:rPr lang="en-US" altLang="en-US" dirty="0"/>
              <a:t>The mean age of cyclist traffic deaths has been increasing almost linearly during the period.  The trend is a strong one.</a:t>
            </a:r>
          </a:p>
          <a:p>
            <a:pPr eaLnBrk="1" hangingPunct="1"/>
            <a:endParaRPr lang="en-US" altLang="en-US" dirty="0"/>
          </a:p>
        </p:txBody>
      </p:sp>
      <p:pic>
        <p:nvPicPr>
          <p:cNvPr id="11" name="Picture 10">
            <a:extLst>
              <a:ext uri="{FF2B5EF4-FFF2-40B4-BE49-F238E27FC236}">
                <a16:creationId xmlns:a16="http://schemas.microsoft.com/office/drawing/2014/main" id="{4B00A6F1-3E9C-4948-B468-7EF7E644EE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6075" y="2847975"/>
            <a:ext cx="6032500" cy="2806700"/>
          </a:xfrm>
          <a:prstGeom prst="rect">
            <a:avLst/>
          </a:prstGeom>
        </p:spPr>
      </p:pic>
    </p:spTree>
    <p:extLst>
      <p:ext uri="{BB962C8B-B14F-4D97-AF65-F5344CB8AC3E}">
        <p14:creationId xmlns:p14="http://schemas.microsoft.com/office/powerpoint/2010/main" val="1747533308"/>
      </p:ext>
    </p:extLst>
  </p:cSld>
  <p:clrMapOvr>
    <a:masterClrMapping/>
  </p:clrMapOvr>
</p:sld>
</file>

<file path=ppt/theme/theme1.xml><?xml version="1.0" encoding="utf-8"?>
<a:theme xmlns:a="http://schemas.openxmlformats.org/drawingml/2006/main" name="Pearson">
  <a:themeElements>
    <a:clrScheme name="Pearson colors">
      <a:dk1>
        <a:srgbClr val="000000"/>
      </a:dk1>
      <a:lt1>
        <a:srgbClr val="D4EAE4"/>
      </a:lt1>
      <a:dk2>
        <a:srgbClr val="007FA3"/>
      </a:dk2>
      <a:lt2>
        <a:srgbClr val="003057"/>
      </a:lt2>
      <a:accent1>
        <a:srgbClr val="D2DB0E"/>
      </a:accent1>
      <a:accent2>
        <a:srgbClr val="12B2A6"/>
      </a:accent2>
      <a:accent3>
        <a:srgbClr val="DB0020"/>
      </a:accent3>
      <a:accent4>
        <a:srgbClr val="9E007E"/>
      </a:accent4>
      <a:accent5>
        <a:srgbClr val="EA7600"/>
      </a:accent5>
      <a:accent6>
        <a:srgbClr val="005A70"/>
      </a:accent6>
      <a:hlink>
        <a:srgbClr val="0563C1"/>
      </a:hlink>
      <a:folHlink>
        <a:srgbClr val="954F72"/>
      </a:folHlink>
    </a:clrScheme>
    <a:fontScheme name="Pearson Rebran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20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2820</TotalTime>
  <Words>4946</Words>
  <Application>Microsoft Office PowerPoint</Application>
  <PresentationFormat>On-screen Show (4:3)</PresentationFormat>
  <Paragraphs>544</Paragraphs>
  <Slides>77</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84" baseType="lpstr">
      <vt:lpstr>Arial</vt:lpstr>
      <vt:lpstr>Calibri</vt:lpstr>
      <vt:lpstr>Cambria Math</vt:lpstr>
      <vt:lpstr>Times New Roman</vt:lpstr>
      <vt:lpstr>TradeGothicLTPro</vt:lpstr>
      <vt:lpstr>Pearson</vt:lpstr>
      <vt:lpstr>Equation</vt:lpstr>
      <vt:lpstr>Chapter 4: Correlation and Linear Regression   </vt:lpstr>
      <vt:lpstr>4.1  Looking at Scatterplots      </vt:lpstr>
      <vt:lpstr>4.1  Looking at Scatterplots      </vt:lpstr>
      <vt:lpstr>4.1  Looking at Scatterplots      </vt:lpstr>
      <vt:lpstr>4.1  Looking at Scatterplots      </vt:lpstr>
      <vt:lpstr>4.1  Looking at Scatterplots      </vt:lpstr>
      <vt:lpstr>4.1  Looking at Scatterplots      </vt:lpstr>
      <vt:lpstr>4.1  Looking at Scatterplots      </vt:lpstr>
      <vt:lpstr>4.1  Looking at Scatterplots      </vt:lpstr>
      <vt:lpstr>4.1  Looking at Scatterplots      </vt:lpstr>
      <vt:lpstr>4.2  Assigning Roles to  Variables in Scatterplots        </vt:lpstr>
      <vt:lpstr>4.2  Assigning Roles to  Variables in Scatterplots        </vt:lpstr>
      <vt:lpstr>4.2  Assigning Roles to  Variables in Scatterplots        </vt:lpstr>
      <vt:lpstr>4.2  Assigning Roles to  Variables in Scatterplots        </vt:lpstr>
      <vt:lpstr>4.2  Assigning Roles to  Variables in Scatterplots        </vt:lpstr>
      <vt:lpstr>4.2  Assigning Roles to  Variables in Scatterplots        </vt:lpstr>
      <vt:lpstr>4.3  Understanding Correlation      </vt:lpstr>
      <vt:lpstr>4.3  Understanding Correlation      </vt:lpstr>
      <vt:lpstr>4.3  Understanding Correlation      </vt:lpstr>
      <vt:lpstr>4.3  Understanding Correlation      </vt:lpstr>
      <vt:lpstr>4.3  Understanding Correlation      </vt:lpstr>
      <vt:lpstr>4.3  Understanding Correlation     </vt:lpstr>
      <vt:lpstr>4.3  Understanding Correlation     </vt:lpstr>
      <vt:lpstr>4.4  Lurking Variables and Causation        </vt:lpstr>
      <vt:lpstr>4.4  Lurking Variables and Causation        </vt:lpstr>
      <vt:lpstr>4.4  Lurking Variables and Causation        </vt:lpstr>
      <vt:lpstr>4.4  Lurking Variables and Causation        </vt:lpstr>
      <vt:lpstr>4.5 The Linear Model         </vt:lpstr>
      <vt:lpstr>4.5 The Linear Model         </vt:lpstr>
      <vt:lpstr>4.5 The Linear Model         </vt:lpstr>
      <vt:lpstr>4.5 The Linear Model         </vt:lpstr>
      <vt:lpstr>4.5 The Linear Model         </vt:lpstr>
      <vt:lpstr>4.6  Correlation and the Line          </vt:lpstr>
      <vt:lpstr>4.6  Correlation and the Line          </vt:lpstr>
      <vt:lpstr>4.6  Correlation and the Line          </vt:lpstr>
      <vt:lpstr>4.6  Correlation and the Line          </vt:lpstr>
      <vt:lpstr>4.6  Correlation and the Line          </vt:lpstr>
      <vt:lpstr>4.6  Correlation and the Line          </vt:lpstr>
      <vt:lpstr>4.6  Correlation and the Line          </vt:lpstr>
      <vt:lpstr>4.6  Correlation and the Line          </vt:lpstr>
      <vt:lpstr>4.6  Correlation and the Line          </vt:lpstr>
      <vt:lpstr>4.6  Correlation and the Line          </vt:lpstr>
      <vt:lpstr>4.6  Correlation and the Line          </vt:lpstr>
      <vt:lpstr>4.7  Regression to the Mean          </vt:lpstr>
      <vt:lpstr>4.8  Checking the Model            </vt:lpstr>
      <vt:lpstr>4.8  Checking the Model            </vt:lpstr>
      <vt:lpstr>4.8  Checking the Model            </vt:lpstr>
      <vt:lpstr>4.8  Checking the Model            </vt:lpstr>
      <vt:lpstr>4.8  Checking the Model            </vt:lpstr>
      <vt:lpstr>4.8  Checking the Model            </vt:lpstr>
      <vt:lpstr>4.8  Checking the Model            </vt:lpstr>
      <vt:lpstr>4.9  Variation in the Model and R2             </vt:lpstr>
      <vt:lpstr>4.9  Variation in the Model and R2             </vt:lpstr>
      <vt:lpstr>4.9  Variation in the Model and R2             </vt:lpstr>
      <vt:lpstr>4.9  Variation in the Model and R2             </vt:lpstr>
      <vt:lpstr>4.9  Variation in the Model and R2             </vt:lpstr>
      <vt:lpstr>4.9  Variation in the Model and R2             </vt:lpstr>
      <vt:lpstr>4.9  Variation in the Model and R2             </vt:lpstr>
      <vt:lpstr>4.9  Variation in the Model and R2             </vt:lpstr>
      <vt:lpstr>4.9  Variation in the Model and R2            </vt:lpstr>
      <vt:lpstr>4.9  Variation in the Model and R2            </vt:lpstr>
      <vt:lpstr>4.10  Reality Check: Is the Regression Reasonable?              </vt:lpstr>
      <vt:lpstr>4.11  Nonlinear Relationships                </vt:lpstr>
      <vt:lpstr>4.11  Nonlinear Relationships                </vt:lpstr>
      <vt:lpstr>4.11  Nonlinear Relationships                </vt:lpstr>
      <vt:lpstr>4.11  Nonlinear Relationships                </vt:lpstr>
      <vt:lpstr>4.11  Nonlinear Relationships                </vt:lpstr>
      <vt:lpstr>4.11  Nonlinear Relationships                </vt:lpstr>
      <vt:lpstr>4.11  Nonlinear Relationships                </vt:lpstr>
      <vt:lpstr>4.12  Multiple Regression—A  Glimpse Ahead                 </vt:lpstr>
      <vt:lpstr>PowerPoint Presentation</vt:lpstr>
      <vt:lpstr>PowerPoint Presentation</vt:lpstr>
      <vt:lpstr>FROM LEARNING TO EARNING   </vt:lpstr>
      <vt:lpstr>FROM LEARNING TO EARNING   </vt:lpstr>
      <vt:lpstr>FROM LEARNING TO EARNING   </vt:lpstr>
      <vt:lpstr>FROM LEARNING TO EARNING   </vt:lpstr>
      <vt:lpstr>FROM LEARNING TO EARNING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Sharpe Business Statistics 4th Edition</dc:title>
  <dc:subject/>
  <dc:creator/>
  <cp:keywords/>
  <dc:description/>
  <cp:lastModifiedBy>Shankar, Nitin</cp:lastModifiedBy>
  <cp:revision>247</cp:revision>
  <dcterms:created xsi:type="dcterms:W3CDTF">2015-06-15T13:50:26Z</dcterms:created>
  <dcterms:modified xsi:type="dcterms:W3CDTF">2020-10-27T12:10:49Z</dcterms:modified>
  <cp:category/>
</cp:coreProperties>
</file>