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45" r:id="rId2"/>
    <p:sldId id="349" r:id="rId3"/>
    <p:sldId id="369" r:id="rId4"/>
    <p:sldId id="370" r:id="rId5"/>
    <p:sldId id="371" r:id="rId6"/>
    <p:sldId id="358" r:id="rId7"/>
    <p:sldId id="372" r:id="rId8"/>
    <p:sldId id="373" r:id="rId9"/>
    <p:sldId id="374" r:id="rId10"/>
    <p:sldId id="375" r:id="rId11"/>
    <p:sldId id="376" r:id="rId12"/>
    <p:sldId id="377" r:id="rId13"/>
    <p:sldId id="380" r:id="rId14"/>
    <p:sldId id="378" r:id="rId15"/>
    <p:sldId id="379" r:id="rId16"/>
    <p:sldId id="381" r:id="rId17"/>
    <p:sldId id="382" r:id="rId18"/>
    <p:sldId id="383" r:id="rId19"/>
    <p:sldId id="384" r:id="rId20"/>
    <p:sldId id="385" r:id="rId21"/>
    <p:sldId id="360" r:id="rId22"/>
    <p:sldId id="386" r:id="rId23"/>
    <p:sldId id="387" r:id="rId24"/>
    <p:sldId id="388" r:id="rId25"/>
    <p:sldId id="389" r:id="rId26"/>
    <p:sldId id="361" r:id="rId27"/>
    <p:sldId id="390" r:id="rId28"/>
    <p:sldId id="391" r:id="rId29"/>
    <p:sldId id="393" r:id="rId30"/>
    <p:sldId id="392" r:id="rId31"/>
    <p:sldId id="395" r:id="rId32"/>
    <p:sldId id="394" r:id="rId33"/>
    <p:sldId id="396" r:id="rId34"/>
    <p:sldId id="362" r:id="rId35"/>
    <p:sldId id="397" r:id="rId36"/>
    <p:sldId id="398" r:id="rId37"/>
    <p:sldId id="399" r:id="rId38"/>
    <p:sldId id="355" r:id="rId39"/>
    <p:sldId id="363" r:id="rId40"/>
    <p:sldId id="364" r:id="rId41"/>
    <p:sldId id="365" r:id="rId42"/>
    <p:sldId id="366" r:id="rId43"/>
    <p:sldId id="357" r:id="rId44"/>
    <p:sldId id="367" r:id="rId45"/>
    <p:sldId id="368" r:id="rId46"/>
    <p:sldId id="4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guide id="3">
          <p15:clr>
            <a:srgbClr val="A4A3A4"/>
          </p15:clr>
        </p15:guide>
        <p15:guide id="4" orient="horz" pos="2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lthard, Sue" initials="C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4D49"/>
    <a:srgbClr val="505759"/>
    <a:srgbClr val="03873A"/>
    <a:srgbClr val="005A70"/>
    <a:srgbClr val="BBBBBB"/>
    <a:srgbClr val="000000"/>
    <a:srgbClr val="003057"/>
    <a:srgbClr val="D3D5D6"/>
    <a:srgbClr val="D2D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05" autoAdjust="0"/>
    <p:restoredTop sz="93184" autoAdjust="0"/>
  </p:normalViewPr>
  <p:slideViewPr>
    <p:cSldViewPr snapToGrid="0" showGuides="1">
      <p:cViewPr varScale="1">
        <p:scale>
          <a:sx n="72" d="100"/>
          <a:sy n="72" d="100"/>
        </p:scale>
        <p:origin x="1476" y="54"/>
      </p:cViewPr>
      <p:guideLst>
        <p:guide orient="horz"/>
        <p:guide pos="5759"/>
        <p:guide/>
        <p:guide orient="horz" pos="2568"/>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8" d="100"/>
          <a:sy n="98" d="100"/>
        </p:scale>
        <p:origin x="-70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D849B4-7105-4D08-83A9-6BD2E46E6567}" type="datetimeFigureOut">
              <a:rPr lang="en-US" smtClean="0"/>
              <a:t>10/27/2020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D0C52-4298-4CB9-8093-C292010200FF}" type="slidenum">
              <a:rPr lang="en-US" smtClean="0"/>
              <a:t>‹#›</a:t>
            </a:fld>
            <a:endParaRPr lang="en-US"/>
          </a:p>
        </p:txBody>
      </p:sp>
    </p:spTree>
    <p:extLst>
      <p:ext uri="{BB962C8B-B14F-4D97-AF65-F5344CB8AC3E}">
        <p14:creationId xmlns:p14="http://schemas.microsoft.com/office/powerpoint/2010/main" val="109568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077452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rgbClr val="FFFFFF"/>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5" y="98425"/>
            <a:ext cx="4562475" cy="6858000"/>
          </a:xfrm>
          <a:solidFill>
            <a:srgbClr val="BBBBBB"/>
          </a:solidFill>
        </p:spPr>
        <p:txBody>
          <a:bodyPr tIns="2592000"/>
          <a:lstStyle>
            <a:lvl1pPr algn="ctr">
              <a:defRPr sz="1100"/>
            </a:lvl1pPr>
          </a:lstStyle>
          <a:p>
            <a:r>
              <a:rPr lang="en-GB"/>
              <a:t>Insert photographic image</a:t>
            </a:r>
            <a:endParaRPr lang="en-US" dirty="0"/>
          </a:p>
        </p:txBody>
      </p:sp>
    </p:spTree>
    <p:extLst>
      <p:ext uri="{BB962C8B-B14F-4D97-AF65-F5344CB8AC3E}">
        <p14:creationId xmlns:p14="http://schemas.microsoft.com/office/powerpoint/2010/main" val="234291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096875"/>
          </a:xfrm>
        </p:spPr>
        <p:txBody>
          <a:bodyPr/>
          <a:lstStyle>
            <a:lvl1pPr>
              <a:defRPr>
                <a:solidFill>
                  <a:schemeClr val="tx2"/>
                </a:solidFill>
                <a:latin typeface="+mn-lt"/>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542926" y="1704975"/>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326608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lvl1pPr>
              <a:defRPr>
                <a:solidFill>
                  <a:schemeClr val="tx2"/>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2"/>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5"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267304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graphic x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7" y="417600"/>
            <a:ext cx="7726363" cy="1030200"/>
          </a:xfrm>
        </p:spPr>
        <p:txBody>
          <a:bodyPr/>
          <a:lstStyle>
            <a:lvl1pPr>
              <a:defRPr>
                <a:solidFill>
                  <a:schemeClr val="tx2"/>
                </a:solidFill>
              </a:defRPr>
            </a:lvl1pPr>
          </a:lstStyle>
          <a:p>
            <a:r>
              <a:rPr lang="en-US"/>
              <a:t>Click to edit Master title style</a:t>
            </a:r>
            <a:endParaRPr lang="en-GB"/>
          </a:p>
        </p:txBody>
      </p:sp>
      <p:sp>
        <p:nvSpPr>
          <p:cNvPr id="5" name="Picture Placeholder 4"/>
          <p:cNvSpPr>
            <a:spLocks noGrp="1"/>
          </p:cNvSpPr>
          <p:nvPr>
            <p:ph type="pic" sz="quarter" idx="10" hasCustomPrompt="1"/>
          </p:nvPr>
        </p:nvSpPr>
        <p:spPr>
          <a:xfrm>
            <a:off x="836613"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830263" y="4425950"/>
            <a:ext cx="1990725" cy="979488"/>
          </a:xfrm>
        </p:spPr>
        <p:txBody>
          <a:bodyPr/>
          <a:lstStyle>
            <a:lvl1pPr algn="ctr">
              <a:lnSpc>
                <a:spcPts val="1700"/>
              </a:lnSpc>
              <a:spcAft>
                <a:spcPts val="800"/>
              </a:spcAft>
              <a:defRPr sz="1500" b="1">
                <a:solidFill>
                  <a:schemeClr val="bg2"/>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sp>
        <p:nvSpPr>
          <p:cNvPr id="13" name="Text Placeholder 12"/>
          <p:cNvSpPr>
            <a:spLocks noGrp="1"/>
          </p:cNvSpPr>
          <p:nvPr>
            <p:ph type="body" sz="quarter" idx="12"/>
          </p:nvPr>
        </p:nvSpPr>
        <p:spPr>
          <a:xfrm>
            <a:off x="836613" y="3924926"/>
            <a:ext cx="1984375" cy="418474"/>
          </a:xfrm>
        </p:spPr>
        <p:txBody>
          <a:bodyPr/>
          <a:lstStyle>
            <a:lvl1pPr algn="ctr">
              <a:lnSpc>
                <a:spcPts val="4000"/>
              </a:lnSpc>
              <a:defRPr sz="3400" b="1">
                <a:solidFill>
                  <a:schemeClr val="bg2"/>
                </a:solidFill>
                <a:latin typeface="+mn-lt"/>
              </a:defRPr>
            </a:lvl1pPr>
          </a:lstStyle>
          <a:p>
            <a:pPr lvl="0"/>
            <a:r>
              <a:rPr lang="en-US" dirty="0"/>
              <a:t>Click</a:t>
            </a:r>
          </a:p>
        </p:txBody>
      </p:sp>
      <p:sp>
        <p:nvSpPr>
          <p:cNvPr id="18" name="Text Placeholder 12"/>
          <p:cNvSpPr>
            <a:spLocks noGrp="1"/>
          </p:cNvSpPr>
          <p:nvPr>
            <p:ph type="body" sz="quarter" idx="15"/>
          </p:nvPr>
        </p:nvSpPr>
        <p:spPr>
          <a:xfrm>
            <a:off x="3563888" y="3924926"/>
            <a:ext cx="1984375" cy="418474"/>
          </a:xfrm>
        </p:spPr>
        <p:txBody>
          <a:bodyPr/>
          <a:lstStyle>
            <a:lvl1pPr algn="ctr">
              <a:lnSpc>
                <a:spcPts val="4000"/>
              </a:lnSpc>
              <a:defRPr sz="3400" b="1">
                <a:solidFill>
                  <a:schemeClr val="tx2"/>
                </a:solidFill>
                <a:latin typeface="+mn-lt"/>
              </a:defRPr>
            </a:lvl1pPr>
          </a:lstStyle>
          <a:p>
            <a:pPr lvl="0"/>
            <a:r>
              <a:rPr lang="en-US" dirty="0"/>
              <a:t>Click</a:t>
            </a:r>
          </a:p>
        </p:txBody>
      </p:sp>
      <p:sp>
        <p:nvSpPr>
          <p:cNvPr id="22" name="Text Placeholder 12"/>
          <p:cNvSpPr>
            <a:spLocks noGrp="1"/>
          </p:cNvSpPr>
          <p:nvPr>
            <p:ph type="body" sz="quarter" idx="18"/>
          </p:nvPr>
        </p:nvSpPr>
        <p:spPr>
          <a:xfrm>
            <a:off x="6300192" y="3924926"/>
            <a:ext cx="1984375" cy="408949"/>
          </a:xfrm>
        </p:spPr>
        <p:txBody>
          <a:bodyPr/>
          <a:lstStyle>
            <a:lvl1pPr algn="ctr">
              <a:lnSpc>
                <a:spcPts val="4000"/>
              </a:lnSpc>
              <a:defRPr sz="3400" b="1">
                <a:solidFill>
                  <a:srgbClr val="03873A"/>
                </a:solidFill>
                <a:latin typeface="+mn-lt"/>
              </a:defRPr>
            </a:lvl1pPr>
          </a:lstStyle>
          <a:p>
            <a:pPr lvl="0"/>
            <a:r>
              <a:rPr lang="en-US" dirty="0"/>
              <a:t>Click</a:t>
            </a:r>
          </a:p>
        </p:txBody>
      </p:sp>
      <p:sp>
        <p:nvSpPr>
          <p:cNvPr id="23" name="Text Placeholder 10"/>
          <p:cNvSpPr>
            <a:spLocks noGrp="1"/>
          </p:cNvSpPr>
          <p:nvPr>
            <p:ph type="body" sz="quarter" idx="19"/>
          </p:nvPr>
        </p:nvSpPr>
        <p:spPr>
          <a:xfrm>
            <a:off x="3582988" y="4425950"/>
            <a:ext cx="1990725"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sp>
        <p:nvSpPr>
          <p:cNvPr id="24" name="Text Placeholder 10"/>
          <p:cNvSpPr>
            <a:spLocks noGrp="1"/>
          </p:cNvSpPr>
          <p:nvPr>
            <p:ph type="body" sz="quarter" idx="20"/>
          </p:nvPr>
        </p:nvSpPr>
        <p:spPr>
          <a:xfrm>
            <a:off x="6307138" y="4425950"/>
            <a:ext cx="1990725" cy="979488"/>
          </a:xfrm>
        </p:spPr>
        <p:txBody>
          <a:bodyPr/>
          <a:lstStyle>
            <a:lvl1pPr algn="ctr">
              <a:lnSpc>
                <a:spcPts val="1700"/>
              </a:lnSpc>
              <a:spcAft>
                <a:spcPts val="800"/>
              </a:spcAft>
              <a:defRPr sz="1500" b="1">
                <a:solidFill>
                  <a:srgbClr val="03873A"/>
                </a:solidFill>
              </a:defRPr>
            </a:lvl1pPr>
            <a:lvl2pPr marL="0" indent="0" algn="ctr">
              <a:lnSpc>
                <a:spcPts val="1100"/>
              </a:lnSpc>
              <a:buNone/>
              <a:defRPr sz="1000" i="0">
                <a:solidFill>
                  <a:schemeClr val="tx1"/>
                </a:solidFill>
              </a:defRPr>
            </a:lvl2pPr>
          </a:lstStyle>
          <a:p>
            <a:pPr lvl="0"/>
            <a:r>
              <a:rPr lang="en-US" dirty="0"/>
              <a:t>Click to edit Master text styles</a:t>
            </a:r>
          </a:p>
          <a:p>
            <a:pPr lvl="1"/>
            <a:r>
              <a:rPr lang="en-US" dirty="0"/>
              <a:t>Second level</a:t>
            </a:r>
          </a:p>
        </p:txBody>
      </p:sp>
      <p:cxnSp>
        <p:nvCxnSpPr>
          <p:cNvPr id="25" name="Straight Connector 24"/>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35376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62808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4"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259894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297512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a:p>
        </p:txBody>
      </p:sp>
      <p:sp>
        <p:nvSpPr>
          <p:cNvPr id="3"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heading">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dirty="0"/>
              <a:t>Click to edit Master title style</a:t>
            </a:r>
            <a:endParaRPr lang="en-GB" dirty="0"/>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Tree>
    <p:extLst>
      <p:ext uri="{BB962C8B-B14F-4D97-AF65-F5344CB8AC3E}">
        <p14:creationId xmlns:p14="http://schemas.microsoft.com/office/powerpoint/2010/main" val="88698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Subheading">
    <p:bg>
      <p:bgPr>
        <a:solidFill>
          <a:srgbClr val="FFFFFF"/>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5" y="6489578"/>
            <a:ext cx="433138" cy="125534"/>
          </a:xfrm>
        </p:spPr>
        <p:txBody>
          <a:bodyPr/>
          <a:lstStyle/>
          <a:p>
            <a:r>
              <a:rPr lang="en-GB" dirty="0"/>
              <a:t>1-</a:t>
            </a:r>
            <a:fld id="{DDBE135E-2566-4748-853C-8A3B78F0FB00}" type="slidenum">
              <a:rPr lang="en-GB" smtClean="0"/>
              <a:pPr/>
              <a:t>‹#›</a:t>
            </a:fld>
            <a:endParaRPr lang="en-GB" dirty="0"/>
          </a:p>
        </p:txBody>
      </p:sp>
      <p:sp>
        <p:nvSpPr>
          <p:cNvPr id="6" name="Rectangle 5">
            <a:extLst>
              <a:ext uri="{FF2B5EF4-FFF2-40B4-BE49-F238E27FC236}">
                <a16:creationId xmlns:a16="http://schemas.microsoft.com/office/drawing/2014/main" id="{12D842CD-2D05-394C-A525-2AD7C86A31F0}"/>
              </a:ext>
            </a:extLst>
          </p:cNvPr>
          <p:cNvSpPr/>
          <p:nvPr userDrawn="1"/>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7" name="Rectangle 7">
            <a:extLst>
              <a:ext uri="{FF2B5EF4-FFF2-40B4-BE49-F238E27FC236}">
                <a16:creationId xmlns:a16="http://schemas.microsoft.com/office/drawing/2014/main" id="{A8562656-E289-D447-95C8-B5D03DC8A4A6}"/>
              </a:ext>
            </a:extLst>
          </p:cNvPr>
          <p:cNvSpPr>
            <a:spLocks noChangeArrowheads="1"/>
          </p:cNvSpPr>
          <p:nvPr userDrawn="1"/>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8" descr="page13image1089939648">
            <a:extLst>
              <a:ext uri="{FF2B5EF4-FFF2-40B4-BE49-F238E27FC236}">
                <a16:creationId xmlns:a16="http://schemas.microsoft.com/office/drawing/2014/main" id="{407C5BFE-760C-754F-A51A-3E9EA2770D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2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7" y="417599"/>
            <a:ext cx="5983288" cy="9063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534899" y="1704975"/>
            <a:ext cx="6001130" cy="42851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endParaRPr lang="en-GB" dirty="0"/>
          </a:p>
        </p:txBody>
      </p:sp>
      <p:sp>
        <p:nvSpPr>
          <p:cNvPr id="6"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r>
              <a:rPr lang="en-GB" dirty="0"/>
              <a:t>1-</a:t>
            </a:r>
            <a:fld id="{DDBE135E-2566-4748-853C-8A3B78F0FB00}" type="slidenum">
              <a:rPr lang="en-GB" smtClean="0"/>
              <a:pPr/>
              <a:t>‹#›</a:t>
            </a:fld>
            <a:endParaRPr lang="en-GB" dirty="0"/>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702" r:id="rId1"/>
    <p:sldLayoutId id="2147483682" r:id="rId2"/>
    <p:sldLayoutId id="2147483695" r:id="rId3"/>
    <p:sldLayoutId id="2147483698" r:id="rId4"/>
    <p:sldLayoutId id="2147483694" r:id="rId5"/>
    <p:sldLayoutId id="2147483654" r:id="rId6"/>
    <p:sldLayoutId id="2147483727" r:id="rId7"/>
    <p:sldLayoutId id="2147483742" r:id="rId8"/>
  </p:sldLayoutIdLst>
  <p:hf hdr="0" ftr="0" dt="0"/>
  <p:txStyles>
    <p:title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0064"/>
            <a:ext cx="3209925" cy="2244236"/>
          </a:xfrm>
        </p:spPr>
        <p:txBody>
          <a:bodyPr/>
          <a:lstStyle/>
          <a:p>
            <a:r>
              <a:rPr lang="en-US" dirty="0">
                <a:latin typeface="+mn-lt"/>
              </a:rPr>
              <a:t>Chapter 2:</a:t>
            </a:r>
            <a:br>
              <a:rPr lang="en-US" dirty="0">
                <a:latin typeface="+mn-lt"/>
              </a:rPr>
            </a:br>
            <a:r>
              <a:rPr lang="en-US" dirty="0">
                <a:latin typeface="+mn-lt"/>
              </a:rPr>
              <a:t>Visualizing and Describing Categorical Data </a:t>
            </a:r>
            <a:br>
              <a:rPr lang="en-US" dirty="0"/>
            </a:br>
            <a:endParaRPr lang="en-US" dirty="0">
              <a:latin typeface="+mn-lt"/>
            </a:endParaRPr>
          </a:p>
        </p:txBody>
      </p:sp>
      <p:sp>
        <p:nvSpPr>
          <p:cNvPr id="7"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solidFill>
                  <a:schemeClr val="bg2"/>
                </a:solidFill>
              </a:rPr>
              <a:pPr/>
              <a:t>1</a:t>
            </a:fld>
            <a:endParaRPr lang="en-GB" dirty="0">
              <a:solidFill>
                <a:schemeClr val="bg2"/>
              </a:solidFill>
            </a:endParaRPr>
          </a:p>
        </p:txBody>
      </p:sp>
      <p:pic>
        <p:nvPicPr>
          <p:cNvPr id="11" name="Picture 10" descr="A picture containing scatter chart&#10;&#10;Description automatically generated">
            <a:extLst>
              <a:ext uri="{FF2B5EF4-FFF2-40B4-BE49-F238E27FC236}">
                <a16:creationId xmlns:a16="http://schemas.microsoft.com/office/drawing/2014/main" id="{5CA646E0-0066-4184-9A8B-8D08FA4E2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699" y="0"/>
            <a:ext cx="5375301" cy="6858000"/>
          </a:xfrm>
          <a:prstGeom prst="rect">
            <a:avLst/>
          </a:prstGeom>
        </p:spPr>
      </p:pic>
    </p:spTree>
    <p:extLst>
      <p:ext uri="{BB962C8B-B14F-4D97-AF65-F5344CB8AC3E}">
        <p14:creationId xmlns:p14="http://schemas.microsoft.com/office/powerpoint/2010/main" val="260926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2.2  Displaying a Categorical Variable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10</a:t>
            </a:fld>
            <a:endParaRPr lang="en-GB" dirty="0"/>
          </a:p>
        </p:txBody>
      </p:sp>
      <p:sp>
        <p:nvSpPr>
          <p:cNvPr id="7" name="Text Box 7">
            <a:extLst>
              <a:ext uri="{FF2B5EF4-FFF2-40B4-BE49-F238E27FC236}">
                <a16:creationId xmlns:a16="http://schemas.microsoft.com/office/drawing/2014/main" id="{3656D836-8B1C-B341-8BAE-92E9512451F9}"/>
              </a:ext>
            </a:extLst>
          </p:cNvPr>
          <p:cNvSpPr txBox="1">
            <a:spLocks noChangeArrowheads="1"/>
          </p:cNvSpPr>
          <p:nvPr/>
        </p:nvSpPr>
        <p:spPr bwMode="auto">
          <a:xfrm>
            <a:off x="495300" y="914400"/>
            <a:ext cx="824676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Bar Charts</a:t>
            </a:r>
          </a:p>
          <a:p>
            <a:pPr eaLnBrk="1" hangingPunct="1"/>
            <a:endParaRPr lang="en-US" altLang="en-US" dirty="0"/>
          </a:p>
          <a:p>
            <a:pPr eaLnBrk="1" hangingPunct="1"/>
            <a:r>
              <a:rPr lang="en-US" altLang="en-US" dirty="0"/>
              <a:t>If the counts are replaced with percentages, the data can be displayed in a </a:t>
            </a:r>
            <a:r>
              <a:rPr lang="en-US" altLang="en-US" i="1" dirty="0">
                <a:solidFill>
                  <a:schemeClr val="accent2"/>
                </a:solidFill>
              </a:rPr>
              <a:t>relative frequency bar chart</a:t>
            </a:r>
            <a:r>
              <a:rPr lang="en-US" altLang="en-US" dirty="0"/>
              <a:t>.</a:t>
            </a:r>
          </a:p>
        </p:txBody>
      </p:sp>
      <p:sp>
        <p:nvSpPr>
          <p:cNvPr id="8" name="Text Box 7">
            <a:extLst>
              <a:ext uri="{FF2B5EF4-FFF2-40B4-BE49-F238E27FC236}">
                <a16:creationId xmlns:a16="http://schemas.microsoft.com/office/drawing/2014/main" id="{AF73E2BC-44BC-4B47-8D5D-71E3B354FC93}"/>
              </a:ext>
            </a:extLst>
          </p:cNvPr>
          <p:cNvSpPr txBox="1">
            <a:spLocks noChangeArrowheads="1"/>
          </p:cNvSpPr>
          <p:nvPr/>
        </p:nvSpPr>
        <p:spPr bwMode="auto">
          <a:xfrm>
            <a:off x="495300" y="3051175"/>
            <a:ext cx="35441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relative frequency bar chart looks the same as the bar chart, but shows the proportion of visits in each category rather than counts.</a:t>
            </a:r>
          </a:p>
        </p:txBody>
      </p:sp>
      <p:pic>
        <p:nvPicPr>
          <p:cNvPr id="5" name="Picture 4">
            <a:extLst>
              <a:ext uri="{FF2B5EF4-FFF2-40B4-BE49-F238E27FC236}">
                <a16:creationId xmlns:a16="http://schemas.microsoft.com/office/drawing/2014/main" id="{D84335DC-57D6-0649-ACD5-AA72DBAA4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437" y="3051175"/>
            <a:ext cx="4254500" cy="2921000"/>
          </a:xfrm>
          <a:prstGeom prst="rect">
            <a:avLst/>
          </a:prstGeom>
        </p:spPr>
      </p:pic>
    </p:spTree>
    <p:extLst>
      <p:ext uri="{BB962C8B-B14F-4D97-AF65-F5344CB8AC3E}">
        <p14:creationId xmlns:p14="http://schemas.microsoft.com/office/powerpoint/2010/main" val="152228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2.2  Displaying a Categorical Variable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11</a:t>
            </a:fld>
            <a:endParaRPr lang="en-GB" dirty="0"/>
          </a:p>
        </p:txBody>
      </p:sp>
      <p:sp>
        <p:nvSpPr>
          <p:cNvPr id="7" name="Text Box 7">
            <a:extLst>
              <a:ext uri="{FF2B5EF4-FFF2-40B4-BE49-F238E27FC236}">
                <a16:creationId xmlns:a16="http://schemas.microsoft.com/office/drawing/2014/main" id="{3656D836-8B1C-B341-8BAE-92E9512451F9}"/>
              </a:ext>
            </a:extLst>
          </p:cNvPr>
          <p:cNvSpPr txBox="1">
            <a:spLocks noChangeArrowheads="1"/>
          </p:cNvSpPr>
          <p:nvPr/>
        </p:nvSpPr>
        <p:spPr bwMode="auto">
          <a:xfrm>
            <a:off x="495299" y="914400"/>
            <a:ext cx="84356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Pie Charts</a:t>
            </a:r>
          </a:p>
          <a:p>
            <a:pPr eaLnBrk="1" hangingPunct="1"/>
            <a:endParaRPr lang="en-US" altLang="en-US" dirty="0"/>
          </a:p>
          <a:p>
            <a:pPr eaLnBrk="1" hangingPunct="1"/>
            <a:r>
              <a:rPr lang="en-US" altLang="en-US" i="1" dirty="0">
                <a:solidFill>
                  <a:schemeClr val="accent2"/>
                </a:solidFill>
              </a:rPr>
              <a:t>Pie charts</a:t>
            </a:r>
            <a:r>
              <a:rPr lang="en-US" altLang="en-US" dirty="0">
                <a:solidFill>
                  <a:schemeClr val="accent2"/>
                </a:solidFill>
              </a:rPr>
              <a:t> </a:t>
            </a:r>
            <a:r>
              <a:rPr lang="en-US" altLang="en-US" dirty="0"/>
              <a:t>show the whole group of cases as a circle sliced       into pieces with sizes proportional to the fraction of the whole in each category. The KEEN Inc. data is displayed below.</a:t>
            </a:r>
          </a:p>
        </p:txBody>
      </p:sp>
      <p:pic>
        <p:nvPicPr>
          <p:cNvPr id="6" name="Picture 5">
            <a:extLst>
              <a:ext uri="{FF2B5EF4-FFF2-40B4-BE49-F238E27FC236}">
                <a16:creationId xmlns:a16="http://schemas.microsoft.com/office/drawing/2014/main" id="{20512C05-5462-554D-8B12-7E8EDD9C4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658" y="3144226"/>
            <a:ext cx="3511899" cy="3430605"/>
          </a:xfrm>
          <a:prstGeom prst="rect">
            <a:avLst/>
          </a:prstGeom>
        </p:spPr>
      </p:pic>
    </p:spTree>
    <p:extLst>
      <p:ext uri="{BB962C8B-B14F-4D97-AF65-F5344CB8AC3E}">
        <p14:creationId xmlns:p14="http://schemas.microsoft.com/office/powerpoint/2010/main" val="300683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2.2  Displaying a Categorical Variable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12</a:t>
            </a:fld>
            <a:endParaRPr lang="en-GB" dirty="0"/>
          </a:p>
        </p:txBody>
      </p:sp>
      <p:sp>
        <p:nvSpPr>
          <p:cNvPr id="7" name="Text Box 7">
            <a:extLst>
              <a:ext uri="{FF2B5EF4-FFF2-40B4-BE49-F238E27FC236}">
                <a16:creationId xmlns:a16="http://schemas.microsoft.com/office/drawing/2014/main" id="{3656D836-8B1C-B341-8BAE-92E9512451F9}"/>
              </a:ext>
            </a:extLst>
          </p:cNvPr>
          <p:cNvSpPr txBox="1">
            <a:spLocks noChangeArrowheads="1"/>
          </p:cNvSpPr>
          <p:nvPr/>
        </p:nvSpPr>
        <p:spPr bwMode="auto">
          <a:xfrm>
            <a:off x="495299" y="914400"/>
            <a:ext cx="843560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dirty="0">
                <a:latin typeface="Arial" charset="0"/>
                <a:ea typeface="ＭＳ Ｐゴシック" pitchFamily="-72" charset="-128"/>
                <a:cs typeface="ＭＳ Ｐゴシック" pitchFamily="-72" charset="-128"/>
              </a:rPr>
              <a:t>Before making a bar chart or pie chart,</a:t>
            </a:r>
          </a:p>
          <a:p>
            <a:pPr>
              <a:defRPr/>
            </a:pPr>
            <a:endParaRPr lang="en-US" dirty="0">
              <a:latin typeface="Arial" charset="0"/>
              <a:ea typeface="ＭＳ Ｐゴシック" pitchFamily="-72" charset="-128"/>
              <a:cs typeface="ＭＳ Ｐゴシック" pitchFamily="-72" charset="-128"/>
            </a:endParaRPr>
          </a:p>
          <a:p>
            <a:pPr marL="347663" indent="-347663">
              <a:buFontTx/>
              <a:buChar char="•"/>
              <a:defRPr/>
            </a:pPr>
            <a:r>
              <a:rPr lang="en-US" dirty="0">
                <a:latin typeface="Arial" charset="0"/>
                <a:ea typeface="ＭＳ Ｐゴシック" pitchFamily="-72" charset="-128"/>
                <a:cs typeface="ＭＳ Ｐゴシック" pitchFamily="-72" charset="-128"/>
              </a:rPr>
              <a:t>the data must satisfy the </a:t>
            </a:r>
            <a:r>
              <a:rPr lang="en-US" i="1" dirty="0">
                <a:solidFill>
                  <a:schemeClr val="accent2"/>
                </a:solidFill>
                <a:latin typeface="Arial" charset="0"/>
                <a:ea typeface="ＭＳ Ｐゴシック" pitchFamily="-72" charset="-128"/>
                <a:cs typeface="ＭＳ Ｐゴシック" pitchFamily="-72" charset="-128"/>
              </a:rPr>
              <a:t>Categorical Data Condition</a:t>
            </a:r>
            <a:r>
              <a:rPr lang="en-US" dirty="0">
                <a:latin typeface="Arial" charset="0"/>
                <a:ea typeface="ＭＳ Ｐゴシック" pitchFamily="-72" charset="-128"/>
                <a:cs typeface="ＭＳ Ｐゴシック" pitchFamily="-72" charset="-128"/>
              </a:rPr>
              <a:t>: the data are counts or percentages of individuals in categories.</a:t>
            </a:r>
          </a:p>
          <a:p>
            <a:pPr marL="347663" indent="-347663">
              <a:buFontTx/>
              <a:buChar char="•"/>
              <a:defRPr/>
            </a:pPr>
            <a:endParaRPr lang="en-US" dirty="0">
              <a:latin typeface="Arial" charset="0"/>
              <a:ea typeface="ＭＳ Ｐゴシック" pitchFamily="-72" charset="-128"/>
              <a:cs typeface="ＭＳ Ｐゴシック" pitchFamily="-72" charset="-128"/>
            </a:endParaRPr>
          </a:p>
          <a:p>
            <a:pPr marL="347663" indent="-347663">
              <a:buFontTx/>
              <a:buChar char="•"/>
              <a:defRPr/>
            </a:pPr>
            <a:r>
              <a:rPr lang="en-US" dirty="0">
                <a:latin typeface="Arial" charset="0"/>
                <a:ea typeface="ＭＳ Ｐゴシック" pitchFamily="-72" charset="-128"/>
                <a:cs typeface="ＭＳ Ｐゴシック" pitchFamily="-72" charset="-128"/>
              </a:rPr>
              <a:t>be sure the categories don’t overlap.</a:t>
            </a:r>
          </a:p>
          <a:p>
            <a:pPr marL="347663" indent="-347663">
              <a:buFontTx/>
              <a:buChar char="•"/>
              <a:defRPr/>
            </a:pPr>
            <a:endParaRPr lang="en-US" dirty="0">
              <a:latin typeface="Arial" charset="0"/>
              <a:ea typeface="ＭＳ Ｐゴシック" pitchFamily="-72" charset="-128"/>
              <a:cs typeface="ＭＳ Ｐゴシック" pitchFamily="-72" charset="-128"/>
            </a:endParaRPr>
          </a:p>
          <a:p>
            <a:pPr marL="347663" indent="-347663">
              <a:buFontTx/>
              <a:buChar char="•"/>
              <a:defRPr/>
            </a:pPr>
            <a:r>
              <a:rPr lang="en-US" dirty="0">
                <a:latin typeface="Arial" charset="0"/>
                <a:ea typeface="ＭＳ Ｐゴシック" pitchFamily="-72" charset="-128"/>
                <a:cs typeface="ＭＳ Ｐゴシック" pitchFamily="-72" charset="-128"/>
              </a:rPr>
              <a:t>consider what you are attempting to communicate about the data.</a:t>
            </a:r>
          </a:p>
        </p:txBody>
      </p:sp>
    </p:spTree>
    <p:extLst>
      <p:ext uri="{BB962C8B-B14F-4D97-AF65-F5344CB8AC3E}">
        <p14:creationId xmlns:p14="http://schemas.microsoft.com/office/powerpoint/2010/main" val="140236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2.2  Displaying a Categorical Variable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13</a:t>
            </a:fld>
            <a:endParaRPr lang="en-GB" dirty="0"/>
          </a:p>
        </p:txBody>
      </p:sp>
      <p:sp>
        <p:nvSpPr>
          <p:cNvPr id="7" name="Text Box 7">
            <a:extLst>
              <a:ext uri="{FF2B5EF4-FFF2-40B4-BE49-F238E27FC236}">
                <a16:creationId xmlns:a16="http://schemas.microsoft.com/office/drawing/2014/main" id="{3656D836-8B1C-B341-8BAE-92E9512451F9}"/>
              </a:ext>
            </a:extLst>
          </p:cNvPr>
          <p:cNvSpPr txBox="1">
            <a:spLocks noChangeArrowheads="1"/>
          </p:cNvSpPr>
          <p:nvPr/>
        </p:nvSpPr>
        <p:spPr bwMode="auto">
          <a:xfrm>
            <a:off x="495299" y="964640"/>
            <a:ext cx="8548217"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  </a:t>
            </a:r>
            <a:r>
              <a:rPr lang="en-US" b="1" dirty="0">
                <a:solidFill>
                  <a:schemeClr val="accent2"/>
                </a:solidFill>
              </a:rPr>
              <a:t>Summarizing via bar charts </a:t>
            </a:r>
            <a:endParaRPr lang="en-US" dirty="0">
              <a:solidFill>
                <a:schemeClr val="accent2"/>
              </a:solidFill>
            </a:endParaRPr>
          </a:p>
          <a:p>
            <a:r>
              <a:rPr lang="en-US" sz="2000" b="1" dirty="0">
                <a:solidFill>
                  <a:schemeClr val="accent2"/>
                </a:solidFill>
              </a:rPr>
              <a:t>MANAGER</a:t>
            </a:r>
            <a:r>
              <a:rPr lang="en-US" sz="2000" b="1" dirty="0"/>
              <a:t> </a:t>
            </a:r>
            <a:r>
              <a:rPr lang="en-US" sz="2000" dirty="0"/>
              <a:t>I’m having trouble seeing what the survey data says about the Super Bowl. Can you show me an appropriate display? </a:t>
            </a:r>
          </a:p>
          <a:p>
            <a:endParaRPr lang="en-US" sz="2000" b="1" dirty="0"/>
          </a:p>
          <a:p>
            <a:r>
              <a:rPr lang="en-US" sz="2000" b="1" dirty="0">
                <a:solidFill>
                  <a:schemeClr val="accent2"/>
                </a:solidFill>
              </a:rPr>
              <a:t>ANALYST</a:t>
            </a:r>
            <a:r>
              <a:rPr lang="en-US" sz="2000" b="1" dirty="0"/>
              <a:t> </a:t>
            </a:r>
            <a:r>
              <a:rPr lang="en-US" sz="2000" dirty="0"/>
              <a:t>I used the data from the table to display the counts as heights in the following bar chart. Now it’s very clear that the most frequent response was watching for the game and that about half as many watched for the commercials. </a:t>
            </a:r>
          </a:p>
          <a:p>
            <a:pPr>
              <a:defRPr/>
            </a:pPr>
            <a:endParaRPr lang="en-US" dirty="0">
              <a:latin typeface="Arial" charset="0"/>
              <a:ea typeface="ＭＳ Ｐゴシック" pitchFamily="-72" charset="-128"/>
              <a:cs typeface="ＭＳ Ｐゴシック" pitchFamily="-72" charset="-128"/>
            </a:endParaRPr>
          </a:p>
        </p:txBody>
      </p:sp>
      <p:pic>
        <p:nvPicPr>
          <p:cNvPr id="8" name="Picture 7">
            <a:extLst>
              <a:ext uri="{FF2B5EF4-FFF2-40B4-BE49-F238E27FC236}">
                <a16:creationId xmlns:a16="http://schemas.microsoft.com/office/drawing/2014/main" id="{7CE81ADC-EF42-9F4B-9B9B-A358473CF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547" y="3508817"/>
            <a:ext cx="3450701" cy="2980761"/>
          </a:xfrm>
          <a:prstGeom prst="rect">
            <a:avLst/>
          </a:prstGeom>
        </p:spPr>
      </p:pic>
      <p:pic>
        <p:nvPicPr>
          <p:cNvPr id="10" name="Picture 9">
            <a:extLst>
              <a:ext uri="{FF2B5EF4-FFF2-40B4-BE49-F238E27FC236}">
                <a16:creationId xmlns:a16="http://schemas.microsoft.com/office/drawing/2014/main" id="{1872C5FA-2230-FC45-B875-BABD3BD69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61" y="3801140"/>
            <a:ext cx="4064569" cy="2207774"/>
          </a:xfrm>
          <a:prstGeom prst="rect">
            <a:avLst/>
          </a:prstGeom>
        </p:spPr>
      </p:pic>
    </p:spTree>
    <p:extLst>
      <p:ext uri="{BB962C8B-B14F-4D97-AF65-F5344CB8AC3E}">
        <p14:creationId xmlns:p14="http://schemas.microsoft.com/office/powerpoint/2010/main" val="298269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2.3  </a:t>
            </a:r>
            <a:r>
              <a:rPr lang="en-US" dirty="0"/>
              <a:t> Exploring Relationships Between Two Categorical Variables: </a:t>
            </a:r>
            <a:br>
              <a:rPr lang="en-US" dirty="0"/>
            </a:br>
            <a:r>
              <a:rPr lang="en-US" dirty="0"/>
              <a:t>Contingency Tables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14</a:t>
            </a:fld>
            <a:endParaRPr lang="en-GB" dirty="0"/>
          </a:p>
        </p:txBody>
      </p:sp>
      <p:sp>
        <p:nvSpPr>
          <p:cNvPr id="7" name="Text Box 7">
            <a:extLst>
              <a:ext uri="{FF2B5EF4-FFF2-40B4-BE49-F238E27FC236}">
                <a16:creationId xmlns:a16="http://schemas.microsoft.com/office/drawing/2014/main" id="{3656D836-8B1C-B341-8BAE-92E9512451F9}"/>
              </a:ext>
            </a:extLst>
          </p:cNvPr>
          <p:cNvSpPr txBox="1">
            <a:spLocks noChangeArrowheads="1"/>
          </p:cNvSpPr>
          <p:nvPr/>
        </p:nvSpPr>
        <p:spPr bwMode="auto">
          <a:xfrm>
            <a:off x="495300" y="2049862"/>
            <a:ext cx="843560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buFont typeface="Arial" panose="020B0604020202020204" pitchFamily="34" charset="0"/>
              <a:buChar char="•"/>
            </a:pPr>
            <a:r>
              <a:rPr lang="en-US" altLang="en-US" dirty="0"/>
              <a:t>To show how two categorical variables are related, we can create a </a:t>
            </a:r>
            <a:r>
              <a:rPr lang="en-US" altLang="en-US" i="1" dirty="0">
                <a:solidFill>
                  <a:schemeClr val="accent2"/>
                </a:solidFill>
              </a:rPr>
              <a:t>contingency table</a:t>
            </a:r>
            <a:r>
              <a:rPr lang="en-US" altLang="en-US" dirty="0"/>
              <a:t>.  </a:t>
            </a:r>
          </a:p>
          <a:p>
            <a:pPr eaLnBrk="1" hangingPunct="1">
              <a:buFont typeface="Arial" panose="020B0604020202020204" pitchFamily="34" charset="0"/>
              <a:buChar char="•"/>
            </a:pPr>
            <a:endParaRPr lang="en-US" altLang="en-US" dirty="0"/>
          </a:p>
          <a:p>
            <a:pPr marL="342900" indent="-342900" eaLnBrk="1" hangingPunct="1">
              <a:buFont typeface="Arial" panose="020B0604020202020204" pitchFamily="34" charset="0"/>
              <a:buChar char="•"/>
            </a:pPr>
            <a:r>
              <a:rPr lang="en-US" altLang="en-US" dirty="0"/>
              <a:t>Contingency tables show how individuals are distributed along each variable depending on the value of the other variable.</a:t>
            </a:r>
          </a:p>
        </p:txBody>
      </p:sp>
    </p:spTree>
    <p:extLst>
      <p:ext uri="{BB962C8B-B14F-4D97-AF65-F5344CB8AC3E}">
        <p14:creationId xmlns:p14="http://schemas.microsoft.com/office/powerpoint/2010/main" val="2931363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t>2.3   Exploring Relationships Between Two Categorical Variables: </a:t>
            </a:r>
            <a:br>
              <a:rPr lang="en-US" dirty="0"/>
            </a:br>
            <a:r>
              <a:rPr lang="en-US" dirty="0"/>
              <a:t>Contingency Tables</a:t>
            </a: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15</a:t>
            </a:fld>
            <a:endParaRPr lang="en-GB" dirty="0"/>
          </a:p>
        </p:txBody>
      </p:sp>
      <p:sp>
        <p:nvSpPr>
          <p:cNvPr id="7" name="Text Box 7">
            <a:extLst>
              <a:ext uri="{FF2B5EF4-FFF2-40B4-BE49-F238E27FC236}">
                <a16:creationId xmlns:a16="http://schemas.microsoft.com/office/drawing/2014/main" id="{3656D836-8B1C-B341-8BAE-92E9512451F9}"/>
              </a:ext>
            </a:extLst>
          </p:cNvPr>
          <p:cNvSpPr txBox="1">
            <a:spLocks noChangeArrowheads="1"/>
          </p:cNvSpPr>
          <p:nvPr/>
        </p:nvSpPr>
        <p:spPr bwMode="auto">
          <a:xfrm>
            <a:off x="404865" y="1889089"/>
            <a:ext cx="873913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7663" indent="-347663">
              <a:buFont typeface="Arial" pitchFamily="34" charset="0"/>
              <a:buChar char="•"/>
              <a:defRPr/>
            </a:pPr>
            <a:r>
              <a:rPr lang="en-US" dirty="0">
                <a:latin typeface="Arial" charset="0"/>
                <a:ea typeface="ＭＳ Ｐゴシック" pitchFamily="-72" charset="-128"/>
                <a:cs typeface="ＭＳ Ｐゴシック" pitchFamily="-72" charset="-128"/>
              </a:rPr>
              <a:t>The </a:t>
            </a:r>
            <a:r>
              <a:rPr lang="en-US" i="1" dirty="0">
                <a:solidFill>
                  <a:schemeClr val="accent2"/>
                </a:solidFill>
                <a:latin typeface="Arial" charset="0"/>
                <a:ea typeface="ＭＳ Ｐゴシック" pitchFamily="-72" charset="-128"/>
                <a:cs typeface="ＭＳ Ｐゴシック" pitchFamily="-72" charset="-128"/>
              </a:rPr>
              <a:t>marginal distribution</a:t>
            </a:r>
            <a:r>
              <a:rPr lang="en-US" dirty="0">
                <a:solidFill>
                  <a:schemeClr val="accent2"/>
                </a:solidFill>
                <a:latin typeface="Arial" charset="0"/>
                <a:ea typeface="ＭＳ Ｐゴシック" pitchFamily="-72" charset="-128"/>
                <a:cs typeface="ＭＳ Ｐゴシック" pitchFamily="-72" charset="-128"/>
              </a:rPr>
              <a:t> </a:t>
            </a:r>
            <a:r>
              <a:rPr lang="en-US" dirty="0">
                <a:latin typeface="Arial" charset="0"/>
                <a:ea typeface="ＭＳ Ｐゴシック" pitchFamily="-72" charset="-128"/>
                <a:cs typeface="ＭＳ Ｐゴシック" pitchFamily="-72" charset="-128"/>
              </a:rPr>
              <a:t>of a variable in a contingency table is the total count that occurs when the value of that variable is held constant. </a:t>
            </a:r>
          </a:p>
          <a:p>
            <a:pPr marL="347663" indent="-347663">
              <a:buFont typeface="Arial" pitchFamily="34" charset="0"/>
              <a:buChar char="•"/>
              <a:defRPr/>
            </a:pPr>
            <a:endParaRPr lang="en-US" dirty="0">
              <a:latin typeface="Arial" charset="0"/>
              <a:ea typeface="ＭＳ Ｐゴシック" pitchFamily="-72" charset="-128"/>
              <a:cs typeface="ＭＳ Ｐゴシック" pitchFamily="-72" charset="-128"/>
            </a:endParaRPr>
          </a:p>
          <a:p>
            <a:pPr marL="347663" indent="-347663">
              <a:buFont typeface="Arial" pitchFamily="34" charset="0"/>
              <a:buChar char="•"/>
              <a:defRPr/>
            </a:pPr>
            <a:r>
              <a:rPr lang="en-US" dirty="0">
                <a:latin typeface="Arial" charset="0"/>
                <a:ea typeface="ＭＳ Ｐゴシック" pitchFamily="-72" charset="-128"/>
                <a:cs typeface="ＭＳ Ｐゴシック" pitchFamily="-72" charset="-128"/>
              </a:rPr>
              <a:t>Each </a:t>
            </a:r>
            <a:r>
              <a:rPr lang="en-US" i="1" dirty="0">
                <a:solidFill>
                  <a:schemeClr val="accent2"/>
                </a:solidFill>
                <a:latin typeface="Arial" charset="0"/>
                <a:ea typeface="ＭＳ Ｐゴシック" pitchFamily="-72" charset="-128"/>
                <a:cs typeface="ＭＳ Ｐゴシック" pitchFamily="-72" charset="-128"/>
              </a:rPr>
              <a:t>cell</a:t>
            </a:r>
            <a:r>
              <a:rPr lang="en-US" dirty="0">
                <a:latin typeface="Arial" charset="0"/>
                <a:ea typeface="ＭＳ Ｐゴシック" pitchFamily="-72" charset="-128"/>
                <a:cs typeface="ＭＳ Ｐゴシック" pitchFamily="-72" charset="-128"/>
              </a:rPr>
              <a:t> of a contingency table gives the count for a combination of values of the two variables.</a:t>
            </a:r>
          </a:p>
          <a:p>
            <a:pPr marL="347663" indent="-347663">
              <a:buFont typeface="Arial" pitchFamily="34" charset="0"/>
              <a:buChar char="•"/>
              <a:defRPr/>
            </a:pPr>
            <a:endParaRPr lang="en-US" dirty="0">
              <a:latin typeface="Arial" charset="0"/>
              <a:ea typeface="ＭＳ Ｐゴシック" pitchFamily="-72" charset="-128"/>
              <a:cs typeface="ＭＳ Ｐゴシック" pitchFamily="-72" charset="-128"/>
            </a:endParaRPr>
          </a:p>
          <a:p>
            <a:pPr marL="347663" indent="-347663">
              <a:buFont typeface="Arial" pitchFamily="34" charset="0"/>
              <a:buChar char="•"/>
              <a:defRPr/>
            </a:pPr>
            <a:r>
              <a:rPr lang="en-US" dirty="0">
                <a:latin typeface="Arial" charset="0"/>
                <a:ea typeface="ＭＳ Ｐゴシック" pitchFamily="-72" charset="-128"/>
                <a:cs typeface="ＭＳ Ｐゴシック" pitchFamily="-72" charset="-128"/>
              </a:rPr>
              <a:t>Rather than displaying the data as counts, a table may         display the data as a percentage – as a </a:t>
            </a:r>
            <a:r>
              <a:rPr lang="en-US" i="1" dirty="0">
                <a:solidFill>
                  <a:schemeClr val="accent2"/>
                </a:solidFill>
                <a:latin typeface="Arial" charset="0"/>
                <a:ea typeface="ＭＳ Ｐゴシック" pitchFamily="-72" charset="-128"/>
                <a:cs typeface="ＭＳ Ｐゴシック" pitchFamily="-72" charset="-128"/>
              </a:rPr>
              <a:t>total percent</a:t>
            </a:r>
            <a:r>
              <a:rPr lang="en-US" dirty="0">
                <a:latin typeface="Arial" charset="0"/>
                <a:ea typeface="ＭＳ Ｐゴシック" pitchFamily="-72" charset="-128"/>
                <a:cs typeface="ＭＳ Ｐゴシック" pitchFamily="-72" charset="-128"/>
              </a:rPr>
              <a:t>, </a:t>
            </a:r>
            <a:r>
              <a:rPr lang="en-US" i="1" dirty="0">
                <a:solidFill>
                  <a:schemeClr val="accent2"/>
                </a:solidFill>
                <a:latin typeface="Arial" charset="0"/>
                <a:ea typeface="ＭＳ Ｐゴシック" pitchFamily="-72" charset="-128"/>
                <a:cs typeface="ＭＳ Ｐゴシック" pitchFamily="-72" charset="-128"/>
              </a:rPr>
              <a:t>row percent</a:t>
            </a:r>
            <a:r>
              <a:rPr lang="en-US" dirty="0">
                <a:latin typeface="Arial" charset="0"/>
                <a:ea typeface="ＭＳ Ｐゴシック" pitchFamily="-72" charset="-128"/>
                <a:cs typeface="ＭＳ Ｐゴシック" pitchFamily="-72" charset="-128"/>
              </a:rPr>
              <a:t>, or </a:t>
            </a:r>
            <a:r>
              <a:rPr lang="en-US" i="1" dirty="0">
                <a:solidFill>
                  <a:schemeClr val="accent2"/>
                </a:solidFill>
                <a:latin typeface="Arial" charset="0"/>
                <a:ea typeface="ＭＳ Ｐゴシック" pitchFamily="-72" charset="-128"/>
                <a:cs typeface="ＭＳ Ｐゴシック" pitchFamily="-72" charset="-128"/>
              </a:rPr>
              <a:t>column percent</a:t>
            </a:r>
            <a:r>
              <a:rPr lang="en-US" dirty="0">
                <a:latin typeface="Arial" charset="0"/>
                <a:ea typeface="ＭＳ Ｐゴシック" pitchFamily="-72" charset="-128"/>
                <a:cs typeface="ＭＳ Ｐゴシック" pitchFamily="-72" charset="-128"/>
              </a:rPr>
              <a:t>, which show percentages with respect to the total count, row count, or column count, respectively.</a:t>
            </a:r>
          </a:p>
          <a:p>
            <a:pPr>
              <a:defRPr/>
            </a:pPr>
            <a:endParaRPr lang="en-US" dirty="0">
              <a:latin typeface="Arial" charset="0"/>
              <a:ea typeface="ＭＳ Ｐゴシック" pitchFamily="-72" charset="-128"/>
              <a:cs typeface="ＭＳ Ｐゴシック" pitchFamily="-72" charset="-128"/>
            </a:endParaRPr>
          </a:p>
        </p:txBody>
      </p:sp>
    </p:spTree>
    <p:extLst>
      <p:ext uri="{BB962C8B-B14F-4D97-AF65-F5344CB8AC3E}">
        <p14:creationId xmlns:p14="http://schemas.microsoft.com/office/powerpoint/2010/main" val="379475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t>2.3   Exploring Relationships Between Two Categorical Variables: </a:t>
            </a:r>
            <a:br>
              <a:rPr lang="en-US" dirty="0"/>
            </a:br>
            <a:r>
              <a:rPr lang="en-US" dirty="0"/>
              <a:t>Contingency Tables</a:t>
            </a: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16</a:t>
            </a:fld>
            <a:endParaRPr lang="en-GB" dirty="0"/>
          </a:p>
        </p:txBody>
      </p:sp>
      <p:sp>
        <p:nvSpPr>
          <p:cNvPr id="5" name="Text Box 7">
            <a:extLst>
              <a:ext uri="{FF2B5EF4-FFF2-40B4-BE49-F238E27FC236}">
                <a16:creationId xmlns:a16="http://schemas.microsoft.com/office/drawing/2014/main" id="{3A53E874-A68B-5A40-9655-3229EC910CD4}"/>
              </a:ext>
            </a:extLst>
          </p:cNvPr>
          <p:cNvSpPr txBox="1">
            <a:spLocks noChangeArrowheads="1"/>
          </p:cNvSpPr>
          <p:nvPr/>
        </p:nvSpPr>
        <p:spPr bwMode="auto">
          <a:xfrm>
            <a:off x="324392" y="1676888"/>
            <a:ext cx="824685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a:p>
            <a:pPr eaLnBrk="1" hangingPunct="1"/>
            <a:r>
              <a:rPr lang="en-US" altLang="en-US" b="1" dirty="0">
                <a:solidFill>
                  <a:schemeClr val="accent2"/>
                </a:solidFill>
              </a:rPr>
              <a:t>Conditional Distributions</a:t>
            </a:r>
          </a:p>
          <a:p>
            <a:pPr eaLnBrk="1" hangingPunct="1"/>
            <a:endParaRPr lang="en-US" altLang="en-US" dirty="0"/>
          </a:p>
          <a:p>
            <a:pPr eaLnBrk="1" hangingPunct="1"/>
            <a:r>
              <a:rPr lang="en-US" altLang="en-US" dirty="0"/>
              <a:t>Variables may be restricted to show the distribution for just those cases that satisfy a specified condition. This is called a </a:t>
            </a:r>
            <a:r>
              <a:rPr lang="en-US" altLang="en-US" i="1" dirty="0">
                <a:solidFill>
                  <a:schemeClr val="accent2"/>
                </a:solidFill>
              </a:rPr>
              <a:t>conditional distribution</a:t>
            </a:r>
            <a:r>
              <a:rPr lang="en-US" altLang="en-US" dirty="0"/>
              <a:t>.</a:t>
            </a:r>
          </a:p>
          <a:p>
            <a:pPr eaLnBrk="1" hangingPunct="1"/>
            <a:endParaRPr lang="en-US" altLang="en-US" dirty="0"/>
          </a:p>
          <a:p>
            <a:pPr eaLnBrk="1" hangingPunct="1"/>
            <a:r>
              <a:rPr lang="en-US" altLang="en-US" dirty="0"/>
              <a:t>The more interesting questions are contingent on something.</a:t>
            </a:r>
          </a:p>
          <a:p>
            <a:pPr eaLnBrk="1" hangingPunct="1"/>
            <a:endParaRPr lang="en-US" altLang="en-US" b="1" dirty="0"/>
          </a:p>
          <a:p>
            <a:pPr eaLnBrk="1" hangingPunct="1"/>
            <a:r>
              <a:rPr lang="en-US" altLang="en-US" dirty="0"/>
              <a:t>We’d like to know, for example, whether these countries are similar in use and availability of social networking.</a:t>
            </a:r>
          </a:p>
        </p:txBody>
      </p:sp>
    </p:spTree>
    <p:extLst>
      <p:ext uri="{BB962C8B-B14F-4D97-AF65-F5344CB8AC3E}">
        <p14:creationId xmlns:p14="http://schemas.microsoft.com/office/powerpoint/2010/main" val="76035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t>2.3   Exploring Relationships Between Two Categorical Variables: </a:t>
            </a:r>
            <a:br>
              <a:rPr lang="en-US" dirty="0"/>
            </a:br>
            <a:r>
              <a:rPr lang="en-US" dirty="0"/>
              <a:t>Contingency Tables</a:t>
            </a: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17</a:t>
            </a:fld>
            <a:endParaRPr lang="en-GB" dirty="0"/>
          </a:p>
        </p:txBody>
      </p:sp>
      <p:sp>
        <p:nvSpPr>
          <p:cNvPr id="5" name="Text Box 7">
            <a:extLst>
              <a:ext uri="{FF2B5EF4-FFF2-40B4-BE49-F238E27FC236}">
                <a16:creationId xmlns:a16="http://schemas.microsoft.com/office/drawing/2014/main" id="{3A53E874-A68B-5A40-9655-3229EC910CD4}"/>
              </a:ext>
            </a:extLst>
          </p:cNvPr>
          <p:cNvSpPr txBox="1">
            <a:spLocks noChangeArrowheads="1"/>
          </p:cNvSpPr>
          <p:nvPr/>
        </p:nvSpPr>
        <p:spPr bwMode="auto">
          <a:xfrm>
            <a:off x="455016" y="1676888"/>
            <a:ext cx="85885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a:p>
            <a:pPr eaLnBrk="1" hangingPunct="1"/>
            <a:r>
              <a:rPr lang="en-US" altLang="en-US" b="1" dirty="0">
                <a:solidFill>
                  <a:schemeClr val="accent2"/>
                </a:solidFill>
              </a:rPr>
              <a:t>Conditional Distributions</a:t>
            </a:r>
          </a:p>
          <a:p>
            <a:pPr eaLnBrk="1" hangingPunct="1"/>
            <a:endParaRPr lang="en-US" altLang="en-US" dirty="0"/>
          </a:p>
          <a:p>
            <a:pPr eaLnBrk="1" hangingPunct="1"/>
            <a:r>
              <a:rPr lang="en-US" altLang="en-US" dirty="0"/>
              <a:t>Variables may be restricted to show the distribution for just those cases that satisfy a specified condition. This is called a </a:t>
            </a:r>
            <a:r>
              <a:rPr lang="en-US" altLang="en-US" i="1" dirty="0">
                <a:solidFill>
                  <a:schemeClr val="accent2"/>
                </a:solidFill>
              </a:rPr>
              <a:t>conditional distribution</a:t>
            </a:r>
            <a:r>
              <a:rPr lang="en-US" altLang="en-US" dirty="0"/>
              <a:t>.</a:t>
            </a:r>
          </a:p>
          <a:p>
            <a:pPr eaLnBrk="1" hangingPunct="1"/>
            <a:endParaRPr lang="en-US" altLang="en-US" dirty="0"/>
          </a:p>
          <a:p>
            <a:pPr eaLnBrk="1" hangingPunct="1"/>
            <a:r>
              <a:rPr lang="en-US" altLang="en-US" dirty="0"/>
              <a:t>The more interesting questions are contingent on something.</a:t>
            </a:r>
          </a:p>
          <a:p>
            <a:pPr eaLnBrk="1" hangingPunct="1"/>
            <a:endParaRPr lang="en-US" altLang="en-US" b="1" dirty="0"/>
          </a:p>
          <a:p>
            <a:r>
              <a:rPr lang="en-US" dirty="0"/>
              <a:t>We’d like to know, for example, whether these countries are similar in use of the ride-hailing apps. </a:t>
            </a:r>
          </a:p>
        </p:txBody>
      </p:sp>
    </p:spTree>
    <p:extLst>
      <p:ext uri="{BB962C8B-B14F-4D97-AF65-F5344CB8AC3E}">
        <p14:creationId xmlns:p14="http://schemas.microsoft.com/office/powerpoint/2010/main" val="563433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t>2.3   Exploring Relationships Between Two Categorical Variables: </a:t>
            </a:r>
            <a:br>
              <a:rPr lang="en-US" dirty="0"/>
            </a:br>
            <a:r>
              <a:rPr lang="en-US" dirty="0"/>
              <a:t>Contingency Tables</a:t>
            </a: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18</a:t>
            </a:fld>
            <a:endParaRPr lang="en-GB" dirty="0"/>
          </a:p>
        </p:txBody>
      </p:sp>
      <p:sp>
        <p:nvSpPr>
          <p:cNvPr id="5" name="Text Box 7">
            <a:extLst>
              <a:ext uri="{FF2B5EF4-FFF2-40B4-BE49-F238E27FC236}">
                <a16:creationId xmlns:a16="http://schemas.microsoft.com/office/drawing/2014/main" id="{3A53E874-A68B-5A40-9655-3229EC910CD4}"/>
              </a:ext>
            </a:extLst>
          </p:cNvPr>
          <p:cNvSpPr txBox="1">
            <a:spLocks noChangeArrowheads="1"/>
          </p:cNvSpPr>
          <p:nvPr/>
        </p:nvSpPr>
        <p:spPr bwMode="auto">
          <a:xfrm>
            <a:off x="455016" y="1676888"/>
            <a:ext cx="85885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a:p>
            <a:pPr eaLnBrk="1" hangingPunct="1"/>
            <a:r>
              <a:rPr lang="en-US" altLang="en-US" b="1" dirty="0">
                <a:solidFill>
                  <a:schemeClr val="accent2"/>
                </a:solidFill>
              </a:rPr>
              <a:t>Conditional Distributions</a:t>
            </a:r>
          </a:p>
          <a:p>
            <a:pPr eaLnBrk="1" hangingPunct="1"/>
            <a:endParaRPr lang="en-US" altLang="en-US" dirty="0"/>
          </a:p>
          <a:p>
            <a:pPr eaLnBrk="1" hangingPunct="1"/>
            <a:r>
              <a:rPr lang="en-US" altLang="en-US" dirty="0"/>
              <a:t>Variables may be restricted to show the distribution for just those cases that satisfy a specified condition. This is called a </a:t>
            </a:r>
            <a:r>
              <a:rPr lang="en-US" altLang="en-US" i="1" dirty="0">
                <a:solidFill>
                  <a:schemeClr val="accent2"/>
                </a:solidFill>
              </a:rPr>
              <a:t>conditional distribution</a:t>
            </a:r>
            <a:r>
              <a:rPr lang="en-US" altLang="en-US" dirty="0"/>
              <a:t>.</a:t>
            </a:r>
          </a:p>
          <a:p>
            <a:pPr eaLnBrk="1" hangingPunct="1"/>
            <a:endParaRPr lang="en-US" altLang="en-US" dirty="0"/>
          </a:p>
          <a:p>
            <a:pPr eaLnBrk="1" hangingPunct="1"/>
            <a:r>
              <a:rPr lang="en-US" altLang="en-US" dirty="0"/>
              <a:t>The more interesting questions are contingent on something.</a:t>
            </a:r>
          </a:p>
          <a:p>
            <a:pPr eaLnBrk="1" hangingPunct="1"/>
            <a:endParaRPr lang="en-US" altLang="en-US" b="1" dirty="0"/>
          </a:p>
          <a:p>
            <a:r>
              <a:rPr lang="en-US" dirty="0"/>
              <a:t>We’d like to know, for example, whether these countries are similar in use of the ride-hailing apps. </a:t>
            </a:r>
          </a:p>
        </p:txBody>
      </p:sp>
    </p:spTree>
    <p:extLst>
      <p:ext uri="{BB962C8B-B14F-4D97-AF65-F5344CB8AC3E}">
        <p14:creationId xmlns:p14="http://schemas.microsoft.com/office/powerpoint/2010/main" val="1486860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t>2.3   Exploring Relationships Between Two Categorical Variables: </a:t>
            </a:r>
            <a:br>
              <a:rPr lang="en-US" dirty="0"/>
            </a:br>
            <a:r>
              <a:rPr lang="en-US" dirty="0"/>
              <a:t>Contingency Tables</a:t>
            </a: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19</a:t>
            </a:fld>
            <a:endParaRPr lang="en-GB" dirty="0"/>
          </a:p>
        </p:txBody>
      </p:sp>
      <p:sp>
        <p:nvSpPr>
          <p:cNvPr id="5" name="Text Box 7">
            <a:extLst>
              <a:ext uri="{FF2B5EF4-FFF2-40B4-BE49-F238E27FC236}">
                <a16:creationId xmlns:a16="http://schemas.microsoft.com/office/drawing/2014/main" id="{3A53E874-A68B-5A40-9655-3229EC910CD4}"/>
              </a:ext>
            </a:extLst>
          </p:cNvPr>
          <p:cNvSpPr txBox="1">
            <a:spLocks noChangeArrowheads="1"/>
          </p:cNvSpPr>
          <p:nvPr/>
        </p:nvSpPr>
        <p:spPr bwMode="auto">
          <a:xfrm>
            <a:off x="441870" y="1568712"/>
            <a:ext cx="85885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a:p>
            <a:pPr eaLnBrk="1" hangingPunct="1"/>
            <a:r>
              <a:rPr lang="en-US" altLang="en-US" b="1" dirty="0">
                <a:solidFill>
                  <a:schemeClr val="accent2"/>
                </a:solidFill>
              </a:rPr>
              <a:t>Conditional Distributions</a:t>
            </a:r>
          </a:p>
          <a:p>
            <a:pPr eaLnBrk="1" hangingPunct="1"/>
            <a:r>
              <a:rPr lang="en-US" sz="2000" dirty="0"/>
              <a:t>By comparing the frequencies conditional on </a:t>
            </a:r>
            <a:r>
              <a:rPr lang="en-US" sz="2000" i="1" dirty="0"/>
              <a:t>Country</a:t>
            </a:r>
            <a:r>
              <a:rPr lang="en-US" sz="2000" dirty="0"/>
              <a:t>, we can see interesting patterns. For example, by focusing on the tenth column of the table, we can see that Russia stands out as the country that has the highest percentage of people who have used the app. </a:t>
            </a:r>
          </a:p>
          <a:p>
            <a:pPr eaLnBrk="1" hangingPunct="1"/>
            <a:r>
              <a:rPr lang="en-US" altLang="en-US" dirty="0"/>
              <a:t>]</a:t>
            </a:r>
          </a:p>
        </p:txBody>
      </p:sp>
      <p:pic>
        <p:nvPicPr>
          <p:cNvPr id="6" name="Picture 5">
            <a:extLst>
              <a:ext uri="{FF2B5EF4-FFF2-40B4-BE49-F238E27FC236}">
                <a16:creationId xmlns:a16="http://schemas.microsoft.com/office/drawing/2014/main" id="{225A7264-9B4E-7342-85E4-55F137364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09" y="3638876"/>
            <a:ext cx="8732014" cy="2740172"/>
          </a:xfrm>
          <a:prstGeom prst="rect">
            <a:avLst/>
          </a:prstGeom>
        </p:spPr>
      </p:pic>
    </p:spTree>
    <p:extLst>
      <p:ext uri="{BB962C8B-B14F-4D97-AF65-F5344CB8AC3E}">
        <p14:creationId xmlns:p14="http://schemas.microsoft.com/office/powerpoint/2010/main" val="55971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2.1  Summarizing a Categorical Variable </a:t>
            </a: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2</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2925" y="1212606"/>
            <a:ext cx="7954840" cy="4368021"/>
          </a:xfrm>
        </p:spPr>
        <p:txBody>
          <a:bodyPr/>
          <a:lstStyle/>
          <a:p>
            <a:pPr>
              <a:lnSpc>
                <a:spcPct val="100000"/>
              </a:lnSpc>
            </a:pPr>
            <a:r>
              <a:rPr lang="en-US" sz="2400" dirty="0"/>
              <a:t>A </a:t>
            </a:r>
            <a:r>
              <a:rPr lang="en-US" sz="2400" i="1" dirty="0">
                <a:solidFill>
                  <a:schemeClr val="tx2"/>
                </a:solidFill>
              </a:rPr>
              <a:t>frequency table </a:t>
            </a:r>
            <a:r>
              <a:rPr lang="en-US" sz="2400" dirty="0"/>
              <a:t>records the counts for each of the categories of a categorical variable, as in the table below. </a:t>
            </a:r>
          </a:p>
          <a:p>
            <a:pPr>
              <a:lnSpc>
                <a:spcPct val="100000"/>
              </a:lnSpc>
            </a:pPr>
            <a:endParaRPr lang="en-US" sz="2400" dirty="0"/>
          </a:p>
          <a:p>
            <a:pPr>
              <a:lnSpc>
                <a:spcPct val="100000"/>
              </a:lnSpc>
            </a:pPr>
            <a:r>
              <a:rPr lang="en-US" sz="2400" dirty="0"/>
              <a:t>Some tables reports percentages instead of counts, and many report both. </a:t>
            </a:r>
          </a:p>
          <a:p>
            <a:endParaRPr lang="en-US" sz="2400" dirty="0"/>
          </a:p>
        </p:txBody>
      </p:sp>
      <p:pic>
        <p:nvPicPr>
          <p:cNvPr id="10" name="Picture 9">
            <a:extLst>
              <a:ext uri="{FF2B5EF4-FFF2-40B4-BE49-F238E27FC236}">
                <a16:creationId xmlns:a16="http://schemas.microsoft.com/office/drawing/2014/main" id="{64C302CE-8C3E-E147-9065-577A1F58E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539" y="3326549"/>
            <a:ext cx="3808536" cy="2842191"/>
          </a:xfrm>
          <a:prstGeom prst="rect">
            <a:avLst/>
          </a:prstGeom>
        </p:spPr>
      </p:pic>
    </p:spTree>
    <p:extLst>
      <p:ext uri="{BB962C8B-B14F-4D97-AF65-F5344CB8AC3E}">
        <p14:creationId xmlns:p14="http://schemas.microsoft.com/office/powerpoint/2010/main" val="128174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5C48E8-1616-414A-887C-6785B0B80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074" y="3118586"/>
            <a:ext cx="3662829" cy="1720195"/>
          </a:xfrm>
          <a:prstGeom prst="rect">
            <a:avLst/>
          </a:prstGeom>
        </p:spPr>
      </p:pic>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t>2.3   Exploring Relationships Between Two Categorical Variables: </a:t>
            </a:r>
            <a:br>
              <a:rPr lang="en-US" dirty="0"/>
            </a:br>
            <a:r>
              <a:rPr lang="en-US" dirty="0"/>
              <a:t>Contingency Tables</a:t>
            </a: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20</a:t>
            </a:fld>
            <a:endParaRPr lang="en-GB" dirty="0"/>
          </a:p>
        </p:txBody>
      </p:sp>
      <p:sp>
        <p:nvSpPr>
          <p:cNvPr id="5" name="Text Box 7">
            <a:extLst>
              <a:ext uri="{FF2B5EF4-FFF2-40B4-BE49-F238E27FC236}">
                <a16:creationId xmlns:a16="http://schemas.microsoft.com/office/drawing/2014/main" id="{3A53E874-A68B-5A40-9655-3229EC910CD4}"/>
              </a:ext>
            </a:extLst>
          </p:cNvPr>
          <p:cNvSpPr txBox="1">
            <a:spLocks noChangeArrowheads="1"/>
          </p:cNvSpPr>
          <p:nvPr/>
        </p:nvSpPr>
        <p:spPr bwMode="auto">
          <a:xfrm>
            <a:off x="441870" y="1568712"/>
            <a:ext cx="8588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p>
          <a:p>
            <a:pPr eaLnBrk="1" hangingPunct="1"/>
            <a:r>
              <a:rPr lang="en-US" altLang="en-US" b="1" dirty="0">
                <a:solidFill>
                  <a:schemeClr val="accent2"/>
                </a:solidFill>
              </a:rPr>
              <a:t>Conditional Distributions</a:t>
            </a:r>
            <a:endParaRPr lang="en-US" altLang="en-US" dirty="0"/>
          </a:p>
          <a:p>
            <a:pPr eaLnBrk="1" hangingPunct="1"/>
            <a:r>
              <a:rPr lang="en-US" altLang="en-US" dirty="0"/>
              <a:t>Variables can be related in many ways, so it is typically easier to ask if they are </a:t>
            </a:r>
            <a:r>
              <a:rPr lang="en-US" altLang="en-US" i="1" dirty="0"/>
              <a:t>not</a:t>
            </a:r>
            <a:r>
              <a:rPr lang="en-US" altLang="en-US" dirty="0"/>
              <a:t> related.</a:t>
            </a:r>
          </a:p>
          <a:p>
            <a:pPr eaLnBrk="1" hangingPunct="1"/>
            <a:endParaRPr lang="en-US" altLang="en-US" dirty="0"/>
          </a:p>
        </p:txBody>
      </p:sp>
      <p:sp>
        <p:nvSpPr>
          <p:cNvPr id="3" name="TextBox 2">
            <a:extLst>
              <a:ext uri="{FF2B5EF4-FFF2-40B4-BE49-F238E27FC236}">
                <a16:creationId xmlns:a16="http://schemas.microsoft.com/office/drawing/2014/main" id="{B9077712-686C-FC46-BDC6-A8F38EC5C304}"/>
              </a:ext>
            </a:extLst>
          </p:cNvPr>
          <p:cNvSpPr txBox="1"/>
          <p:nvPr/>
        </p:nvSpPr>
        <p:spPr>
          <a:xfrm>
            <a:off x="541338" y="3299242"/>
            <a:ext cx="4908884" cy="3508653"/>
          </a:xfrm>
          <a:prstGeom prst="rect">
            <a:avLst/>
          </a:prstGeom>
          <a:noFill/>
        </p:spPr>
        <p:txBody>
          <a:bodyPr wrap="square" lIns="0" tIns="0" rIns="0" bIns="0" rtlCol="0">
            <a:spAutoFit/>
          </a:bodyPr>
          <a:lstStyle/>
          <a:p>
            <a:r>
              <a:rPr lang="en-US" altLang="en-US" sz="2400" dirty="0"/>
              <a:t>In a contingency table, when the distribution of one variable is the same for all categories of another variable, we say that the variables are</a:t>
            </a:r>
            <a:r>
              <a:rPr lang="en-US" altLang="en-US" sz="2400" dirty="0">
                <a:solidFill>
                  <a:schemeClr val="tx2"/>
                </a:solidFill>
              </a:rPr>
              <a:t> </a:t>
            </a:r>
            <a:r>
              <a:rPr lang="en-US" altLang="en-US" sz="2400" i="1" dirty="0">
                <a:solidFill>
                  <a:schemeClr val="tx2"/>
                </a:solidFill>
              </a:rPr>
              <a:t>independent</a:t>
            </a:r>
            <a:r>
              <a:rPr lang="en-US" altLang="en-US" sz="2400" dirty="0"/>
              <a:t>.</a:t>
            </a:r>
          </a:p>
          <a:p>
            <a:endParaRPr lang="en-US" altLang="en-US" sz="2400" b="1" dirty="0"/>
          </a:p>
          <a:p>
            <a:r>
              <a:rPr lang="en-US" altLang="en-US" sz="2400" dirty="0"/>
              <a:t>This tells us there is no association between these variables.</a:t>
            </a:r>
          </a:p>
          <a:p>
            <a:endParaRPr lang="en-US" sz="1200" dirty="0">
              <a:solidFill>
                <a:schemeClr val="tx2"/>
              </a:solidFill>
            </a:endParaRPr>
          </a:p>
        </p:txBody>
      </p:sp>
    </p:spTree>
    <p:extLst>
      <p:ext uri="{BB962C8B-B14F-4D97-AF65-F5344CB8AC3E}">
        <p14:creationId xmlns:p14="http://schemas.microsoft.com/office/powerpoint/2010/main" val="1667084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2.4  Segmented Bar Charts and Mosaic 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21</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2926" y="1704975"/>
            <a:ext cx="7954840" cy="4368021"/>
          </a:xfrm>
        </p:spPr>
        <p:txBody>
          <a:bodyPr/>
          <a:lstStyle/>
          <a:p>
            <a:pPr>
              <a:lnSpc>
                <a:spcPct val="100000"/>
              </a:lnSpc>
            </a:pPr>
            <a:r>
              <a:rPr lang="en-US" altLang="en-US" sz="2400" dirty="0"/>
              <a:t>To further visualize conditional distributions, we can create segmented bar charts and mosaic plots.</a:t>
            </a:r>
          </a:p>
          <a:p>
            <a:pPr>
              <a:lnSpc>
                <a:spcPct val="100000"/>
              </a:lnSpc>
            </a:pPr>
            <a:endParaRPr lang="en-US" altLang="en-US" sz="2400" b="1" dirty="0"/>
          </a:p>
          <a:p>
            <a:pPr>
              <a:lnSpc>
                <a:spcPct val="100000"/>
              </a:lnSpc>
            </a:pPr>
            <a:r>
              <a:rPr lang="en-US" altLang="en-US" sz="2400" dirty="0"/>
              <a:t>A segmented bar chart treats each bar as the “whole” and divides it proportionally into segments corresponding to the percentage in each group.</a:t>
            </a:r>
          </a:p>
          <a:p>
            <a:pPr>
              <a:lnSpc>
                <a:spcPct val="100000"/>
              </a:lnSpc>
            </a:pPr>
            <a:endParaRPr lang="en-US" altLang="en-US" sz="2400" dirty="0"/>
          </a:p>
          <a:p>
            <a:pPr>
              <a:lnSpc>
                <a:spcPct val="100000"/>
              </a:lnSpc>
            </a:pPr>
            <a:r>
              <a:rPr lang="en-US" altLang="en-US" sz="2400" dirty="0"/>
              <a:t>A variant of the segmented bar chart, a mosaic plot, looks like a segmented bar chart, but obeys the area principle better by making the bars proportional to the sizes of the groups.</a:t>
            </a:r>
          </a:p>
          <a:p>
            <a:endParaRPr lang="en-US" sz="2400" dirty="0"/>
          </a:p>
        </p:txBody>
      </p:sp>
    </p:spTree>
    <p:extLst>
      <p:ext uri="{BB962C8B-B14F-4D97-AF65-F5344CB8AC3E}">
        <p14:creationId xmlns:p14="http://schemas.microsoft.com/office/powerpoint/2010/main" val="985199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2.4  Segmented Bar Charts and Mosaic 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22</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2926" y="1704975"/>
            <a:ext cx="7954840" cy="4368021"/>
          </a:xfrm>
        </p:spPr>
        <p:txBody>
          <a:bodyPr/>
          <a:lstStyle/>
          <a:p>
            <a:pPr>
              <a:lnSpc>
                <a:spcPct val="100000"/>
              </a:lnSpc>
            </a:pPr>
            <a:r>
              <a:rPr lang="en-US" altLang="en-US" sz="2400" dirty="0"/>
              <a:t>Everyone knows what happened in the North Atlantic on the night of April 14, 1912 as the </a:t>
            </a:r>
            <a:r>
              <a:rPr lang="en-US" altLang="en-US" sz="2400" i="1" dirty="0"/>
              <a:t>Titanic, </a:t>
            </a:r>
            <a:r>
              <a:rPr lang="en-US" altLang="en-US" sz="2400" dirty="0"/>
              <a:t>thought by many to be unsinkable, sank, leaving almost 1500 passengers</a:t>
            </a:r>
          </a:p>
          <a:p>
            <a:pPr>
              <a:lnSpc>
                <a:spcPct val="100000"/>
              </a:lnSpc>
            </a:pPr>
            <a:r>
              <a:rPr lang="en-US" altLang="en-US" sz="2400" dirty="0"/>
              <a:t>and crew members on board to meet their icy fate.  Here is a contingency table of the 2208 people on board:</a:t>
            </a:r>
          </a:p>
          <a:p>
            <a:endParaRPr lang="en-US" sz="2400" dirty="0"/>
          </a:p>
        </p:txBody>
      </p:sp>
      <p:pic>
        <p:nvPicPr>
          <p:cNvPr id="5" name="Picture 4">
            <a:extLst>
              <a:ext uri="{FF2B5EF4-FFF2-40B4-BE49-F238E27FC236}">
                <a16:creationId xmlns:a16="http://schemas.microsoft.com/office/drawing/2014/main" id="{41D835B6-1CC2-4245-A5D7-3B2ACEB9D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49" y="3638083"/>
            <a:ext cx="5874953" cy="2697864"/>
          </a:xfrm>
          <a:prstGeom prst="rect">
            <a:avLst/>
          </a:prstGeom>
        </p:spPr>
      </p:pic>
    </p:spTree>
    <p:extLst>
      <p:ext uri="{BB962C8B-B14F-4D97-AF65-F5344CB8AC3E}">
        <p14:creationId xmlns:p14="http://schemas.microsoft.com/office/powerpoint/2010/main" val="2062606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2.4  Segmented Bar Charts and Mosaic 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23</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2926" y="1704975"/>
            <a:ext cx="7954840" cy="4368021"/>
          </a:xfrm>
        </p:spPr>
        <p:txBody>
          <a:bodyPr/>
          <a:lstStyle/>
          <a:p>
            <a:pPr>
              <a:lnSpc>
                <a:spcPct val="100000"/>
              </a:lnSpc>
            </a:pPr>
            <a:r>
              <a:rPr lang="en-US" altLang="en-US" sz="2400" dirty="0"/>
              <a:t>Here is a side-by-side bar chart showing the conditional distribution of </a:t>
            </a:r>
            <a:r>
              <a:rPr lang="en-US" altLang="en-US" sz="2400" i="1" dirty="0"/>
              <a:t>Survival</a:t>
            </a:r>
            <a:r>
              <a:rPr lang="en-US" altLang="en-US" sz="2400" dirty="0"/>
              <a:t> for each category of ticket </a:t>
            </a:r>
            <a:r>
              <a:rPr lang="en-US" altLang="en-US" sz="2400" i="1" dirty="0"/>
              <a:t>Class</a:t>
            </a:r>
            <a:r>
              <a:rPr lang="en-US" altLang="en-US" sz="2400" dirty="0"/>
              <a:t>:</a:t>
            </a:r>
          </a:p>
          <a:p>
            <a:endParaRPr lang="en-US" sz="2400" dirty="0"/>
          </a:p>
        </p:txBody>
      </p:sp>
      <p:pic>
        <p:nvPicPr>
          <p:cNvPr id="7" name="Picture 2">
            <a:extLst>
              <a:ext uri="{FF2B5EF4-FFF2-40B4-BE49-F238E27FC236}">
                <a16:creationId xmlns:a16="http://schemas.microsoft.com/office/drawing/2014/main" id="{7E2AFA48-BBF4-ED4E-9F75-0E08C50DC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889" y="2549403"/>
            <a:ext cx="440372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23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2.4  Segmented Bar Charts and Mosaic 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24</a:t>
            </a:fld>
            <a:endParaRPr lang="en-GB" dirty="0"/>
          </a:p>
        </p:txBody>
      </p:sp>
      <p:sp>
        <p:nvSpPr>
          <p:cNvPr id="10" name="Text Box 7">
            <a:extLst>
              <a:ext uri="{FF2B5EF4-FFF2-40B4-BE49-F238E27FC236}">
                <a16:creationId xmlns:a16="http://schemas.microsoft.com/office/drawing/2014/main" id="{E4C9FC13-4653-BB40-95A5-98BDB313D929}"/>
              </a:ext>
            </a:extLst>
          </p:cNvPr>
          <p:cNvSpPr txBox="1">
            <a:spLocks noChangeArrowheads="1"/>
          </p:cNvSpPr>
          <p:nvPr/>
        </p:nvSpPr>
        <p:spPr bwMode="auto">
          <a:xfrm>
            <a:off x="437549" y="1351695"/>
            <a:ext cx="3736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Finally, here is a mosaic plot for Class by Survival.  </a:t>
            </a:r>
          </a:p>
        </p:txBody>
      </p:sp>
      <p:pic>
        <p:nvPicPr>
          <p:cNvPr id="11" name="Picture 2">
            <a:extLst>
              <a:ext uri="{FF2B5EF4-FFF2-40B4-BE49-F238E27FC236}">
                <a16:creationId xmlns:a16="http://schemas.microsoft.com/office/drawing/2014/main" id="{0C003275-B8F3-5348-B021-B0D8597E5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124" y="2147034"/>
            <a:ext cx="6033267" cy="421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52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2.4  Segmented Bar Charts and Mosaic Plots </a:t>
            </a: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25</a:t>
            </a:fld>
            <a:endParaRPr lang="en-GB" dirty="0"/>
          </a:p>
        </p:txBody>
      </p:sp>
      <p:sp>
        <p:nvSpPr>
          <p:cNvPr id="8" name="Text Box 7">
            <a:extLst>
              <a:ext uri="{FF2B5EF4-FFF2-40B4-BE49-F238E27FC236}">
                <a16:creationId xmlns:a16="http://schemas.microsoft.com/office/drawing/2014/main" id="{9CA5ABC7-3E10-A642-95F1-C263F3E3E08B}"/>
              </a:ext>
            </a:extLst>
          </p:cNvPr>
          <p:cNvSpPr txBox="1">
            <a:spLocks noChangeArrowheads="1"/>
          </p:cNvSpPr>
          <p:nvPr/>
        </p:nvSpPr>
        <p:spPr bwMode="auto">
          <a:xfrm>
            <a:off x="456800" y="1435768"/>
            <a:ext cx="3576186"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Here is a segmented bar chart.  We can clearly see that the distributions of ticket Class are different, indicating again that survival was not independent of ticket class:</a:t>
            </a:r>
          </a:p>
        </p:txBody>
      </p:sp>
      <p:pic>
        <p:nvPicPr>
          <p:cNvPr id="9" name="Picture 2">
            <a:extLst>
              <a:ext uri="{FF2B5EF4-FFF2-40B4-BE49-F238E27FC236}">
                <a16:creationId xmlns:a16="http://schemas.microsoft.com/office/drawing/2014/main" id="{110713C5-1271-6C41-B5D9-6705732D5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700" y="1726281"/>
            <a:ext cx="4247414" cy="497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153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2.5  Three Categorical Variables </a:t>
            </a: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26</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8" y="1262212"/>
            <a:ext cx="7954840" cy="4368021"/>
          </a:xfrm>
        </p:spPr>
        <p:txBody>
          <a:bodyPr/>
          <a:lstStyle/>
          <a:p>
            <a:pPr>
              <a:lnSpc>
                <a:spcPct val="100000"/>
              </a:lnSpc>
            </a:pPr>
            <a:r>
              <a:rPr lang="en-US" sz="2400" dirty="0"/>
              <a:t>Studying the relationship between two variables can take us only so far. </a:t>
            </a:r>
          </a:p>
          <a:p>
            <a:pPr>
              <a:lnSpc>
                <a:spcPct val="100000"/>
              </a:lnSpc>
            </a:pPr>
            <a:endParaRPr lang="en-US" sz="2400" dirty="0"/>
          </a:p>
          <a:p>
            <a:pPr>
              <a:lnSpc>
                <a:spcPct val="100000"/>
              </a:lnSpc>
            </a:pPr>
            <a:r>
              <a:rPr lang="en-US" sz="2400" dirty="0"/>
              <a:t>If a third variable is involved (as is often the case), the relationship between the first two variables may change depending on the level of the third. </a:t>
            </a:r>
          </a:p>
          <a:p>
            <a:pPr>
              <a:lnSpc>
                <a:spcPct val="100000"/>
              </a:lnSpc>
            </a:pPr>
            <a:endParaRPr lang="en-US" sz="2400" dirty="0"/>
          </a:p>
          <a:p>
            <a:pPr>
              <a:lnSpc>
                <a:spcPct val="100000"/>
              </a:lnSpc>
            </a:pPr>
            <a:endParaRPr lang="en-US" sz="2400" dirty="0"/>
          </a:p>
          <a:p>
            <a:pPr>
              <a:lnSpc>
                <a:spcPct val="100000"/>
              </a:lnSpc>
            </a:pPr>
            <a:r>
              <a:rPr lang="en-US" sz="2400" dirty="0"/>
              <a:t>We saw that the </a:t>
            </a:r>
            <a:r>
              <a:rPr lang="en-US" sz="2400" i="1" dirty="0"/>
              <a:t>Survival </a:t>
            </a:r>
            <a:r>
              <a:rPr lang="en-US" sz="2400" dirty="0"/>
              <a:t>rate on the </a:t>
            </a:r>
            <a:r>
              <a:rPr lang="en-US" sz="2400" i="1" dirty="0"/>
              <a:t>Titanic </a:t>
            </a:r>
            <a:r>
              <a:rPr lang="en-US" sz="2400" dirty="0"/>
              <a:t>depended on the </a:t>
            </a:r>
            <a:r>
              <a:rPr lang="en-US" sz="2400" i="1" dirty="0"/>
              <a:t>Class </a:t>
            </a:r>
            <a:r>
              <a:rPr lang="en-US" sz="2400" dirty="0"/>
              <a:t>of steerage, but was the relationship between </a:t>
            </a:r>
            <a:r>
              <a:rPr lang="en-US" sz="2400" i="1" dirty="0"/>
              <a:t>Survival </a:t>
            </a:r>
            <a:r>
              <a:rPr lang="en-US" sz="2400" dirty="0"/>
              <a:t>and </a:t>
            </a:r>
            <a:r>
              <a:rPr lang="en-US" sz="2400" i="1" dirty="0"/>
              <a:t>Ticket Class </a:t>
            </a:r>
            <a:r>
              <a:rPr lang="en-US" sz="2400" dirty="0"/>
              <a:t>the same for men and women? </a:t>
            </a:r>
          </a:p>
          <a:p>
            <a:endParaRPr lang="en-US" sz="2400" dirty="0"/>
          </a:p>
        </p:txBody>
      </p:sp>
    </p:spTree>
    <p:extLst>
      <p:ext uri="{BB962C8B-B14F-4D97-AF65-F5344CB8AC3E}">
        <p14:creationId xmlns:p14="http://schemas.microsoft.com/office/powerpoint/2010/main" val="91544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2.5  Three Categorical Variables </a:t>
            </a: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27</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8" y="1262212"/>
            <a:ext cx="8285028" cy="4368021"/>
          </a:xfrm>
        </p:spPr>
        <p:txBody>
          <a:bodyPr/>
          <a:lstStyle/>
          <a:p>
            <a:pPr>
              <a:lnSpc>
                <a:spcPct val="100000"/>
              </a:lnSpc>
            </a:pPr>
            <a:r>
              <a:rPr lang="en-US" sz="2400" b="1" dirty="0">
                <a:solidFill>
                  <a:schemeClr val="accent2"/>
                </a:solidFill>
              </a:rPr>
              <a:t>Example: Gaining insight by looking for associations among three variables at once </a:t>
            </a:r>
          </a:p>
          <a:p>
            <a:pPr>
              <a:lnSpc>
                <a:spcPct val="100000"/>
              </a:lnSpc>
            </a:pPr>
            <a:endParaRPr lang="en-US" sz="2400" dirty="0">
              <a:solidFill>
                <a:schemeClr val="accent2"/>
              </a:solidFill>
            </a:endParaRPr>
          </a:p>
          <a:p>
            <a:pPr>
              <a:lnSpc>
                <a:spcPct val="100000"/>
              </a:lnSpc>
            </a:pPr>
            <a:r>
              <a:rPr lang="en-US" sz="2400" b="1" dirty="0">
                <a:solidFill>
                  <a:schemeClr val="tx2"/>
                </a:solidFill>
              </a:rPr>
              <a:t>RESEARCHER</a:t>
            </a:r>
            <a:r>
              <a:rPr lang="en-US" sz="2400" b="1" dirty="0"/>
              <a:t> </a:t>
            </a:r>
            <a:r>
              <a:rPr lang="en-US" sz="2400" dirty="0"/>
              <a:t>I want to show the changing relationship between survival rate and ticket class for the two sexes. What would be some good ways to show this? </a:t>
            </a:r>
          </a:p>
          <a:p>
            <a:pPr>
              <a:lnSpc>
                <a:spcPct val="100000"/>
              </a:lnSpc>
            </a:pPr>
            <a:endParaRPr lang="en-US" sz="2400" dirty="0"/>
          </a:p>
          <a:p>
            <a:pPr>
              <a:lnSpc>
                <a:spcPct val="100000"/>
              </a:lnSpc>
            </a:pPr>
            <a:r>
              <a:rPr lang="en-US" sz="2400" b="1" dirty="0">
                <a:solidFill>
                  <a:schemeClr val="tx2"/>
                </a:solidFill>
              </a:rPr>
              <a:t>ANALYST</a:t>
            </a:r>
            <a:r>
              <a:rPr lang="en-US" sz="2400" b="1" dirty="0"/>
              <a:t> </a:t>
            </a:r>
            <a:r>
              <a:rPr lang="en-US" sz="2400" dirty="0"/>
              <a:t>With three variables we have lot of choices. Because we are most interested in survival rate, we’ll keep that on the vertical axis. First, here are separate bar charts of </a:t>
            </a:r>
            <a:r>
              <a:rPr lang="en-US" sz="2400" i="1" dirty="0"/>
              <a:t>Survival </a:t>
            </a:r>
            <a:r>
              <a:rPr lang="en-US" sz="2400" dirty="0"/>
              <a:t>by </a:t>
            </a:r>
            <a:r>
              <a:rPr lang="en-US" sz="2400" i="1" dirty="0"/>
              <a:t>Ticket Class </a:t>
            </a:r>
            <a:r>
              <a:rPr lang="en-US" sz="2400" dirty="0"/>
              <a:t>for Males and Females. </a:t>
            </a:r>
          </a:p>
          <a:p>
            <a:pPr>
              <a:lnSpc>
                <a:spcPct val="100000"/>
              </a:lnSpc>
            </a:pPr>
            <a:endParaRPr lang="en-US" sz="2400" dirty="0"/>
          </a:p>
        </p:txBody>
      </p:sp>
    </p:spTree>
    <p:extLst>
      <p:ext uri="{BB962C8B-B14F-4D97-AF65-F5344CB8AC3E}">
        <p14:creationId xmlns:p14="http://schemas.microsoft.com/office/powerpoint/2010/main" val="1924900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2.5  Three Categorical Variables </a:t>
            </a: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28</a:t>
            </a:fld>
            <a:endParaRPr lang="en-GB" dirty="0"/>
          </a:p>
        </p:txBody>
      </p:sp>
      <p:pic>
        <p:nvPicPr>
          <p:cNvPr id="5" name="Picture 4">
            <a:extLst>
              <a:ext uri="{FF2B5EF4-FFF2-40B4-BE49-F238E27FC236}">
                <a16:creationId xmlns:a16="http://schemas.microsoft.com/office/drawing/2014/main" id="{8C58597C-6156-7A48-AA9E-DF477F7A3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64" y="1886223"/>
            <a:ext cx="8500170" cy="4231606"/>
          </a:xfrm>
          <a:prstGeom prst="rect">
            <a:avLst/>
          </a:prstGeom>
        </p:spPr>
      </p:pic>
      <p:sp>
        <p:nvSpPr>
          <p:cNvPr id="9" name="Rectangle 8">
            <a:extLst>
              <a:ext uri="{FF2B5EF4-FFF2-40B4-BE49-F238E27FC236}">
                <a16:creationId xmlns:a16="http://schemas.microsoft.com/office/drawing/2014/main" id="{83309485-F0EC-0945-B950-9B4B5B151466}"/>
              </a:ext>
            </a:extLst>
          </p:cNvPr>
          <p:cNvSpPr/>
          <p:nvPr/>
        </p:nvSpPr>
        <p:spPr>
          <a:xfrm>
            <a:off x="483588" y="1055226"/>
            <a:ext cx="6732873" cy="830997"/>
          </a:xfrm>
          <a:prstGeom prst="rect">
            <a:avLst/>
          </a:prstGeom>
        </p:spPr>
        <p:txBody>
          <a:bodyPr wrap="square">
            <a:spAutoFit/>
          </a:bodyPr>
          <a:lstStyle/>
          <a:p>
            <a:pPr>
              <a:lnSpc>
                <a:spcPct val="100000"/>
              </a:lnSpc>
            </a:pPr>
            <a:r>
              <a:rPr lang="en-US" sz="2400" b="1" dirty="0">
                <a:solidFill>
                  <a:schemeClr val="accent2"/>
                </a:solidFill>
              </a:rPr>
              <a:t>Example: Gaining insight by looking for associations among three variables at once </a:t>
            </a:r>
          </a:p>
        </p:txBody>
      </p:sp>
    </p:spTree>
    <p:extLst>
      <p:ext uri="{BB962C8B-B14F-4D97-AF65-F5344CB8AC3E}">
        <p14:creationId xmlns:p14="http://schemas.microsoft.com/office/powerpoint/2010/main" val="178105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2.5  Three Categorical Variables </a:t>
            </a: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29</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8" y="1088957"/>
            <a:ext cx="8285028" cy="4368021"/>
          </a:xfrm>
        </p:spPr>
        <p:txBody>
          <a:bodyPr/>
          <a:lstStyle/>
          <a:p>
            <a:pPr>
              <a:lnSpc>
                <a:spcPct val="100000"/>
              </a:lnSpc>
            </a:pPr>
            <a:r>
              <a:rPr lang="en-US" sz="2400" b="1" dirty="0">
                <a:solidFill>
                  <a:schemeClr val="accent2"/>
                </a:solidFill>
              </a:rPr>
              <a:t>Example: Gaining insight by looking for associations among three variables at once </a:t>
            </a:r>
          </a:p>
          <a:p>
            <a:pPr>
              <a:lnSpc>
                <a:spcPct val="100000"/>
              </a:lnSpc>
            </a:pPr>
            <a:endParaRPr lang="en-US" sz="2400" dirty="0">
              <a:solidFill>
                <a:schemeClr val="accent2"/>
              </a:solidFill>
            </a:endParaRPr>
          </a:p>
          <a:p>
            <a:pPr>
              <a:lnSpc>
                <a:spcPct val="100000"/>
              </a:lnSpc>
            </a:pPr>
            <a:r>
              <a:rPr lang="en-US" sz="2400" dirty="0"/>
              <a:t>From the separate bar charts, we can see several things. First, it is clear how much higher, in general, the death rates (in orange) were for men, across all ticket classes. </a:t>
            </a:r>
          </a:p>
          <a:p>
            <a:pPr>
              <a:lnSpc>
                <a:spcPct val="100000"/>
              </a:lnSpc>
            </a:pPr>
            <a:endParaRPr lang="en-US" sz="2400" dirty="0"/>
          </a:p>
          <a:p>
            <a:pPr>
              <a:lnSpc>
                <a:spcPct val="100000"/>
              </a:lnSpc>
            </a:pPr>
            <a:r>
              <a:rPr lang="en-US" sz="2400" dirty="0"/>
              <a:t>We can also see that the survival rates for men were fairly constant, with slightly higher survival rates for first class and crew. </a:t>
            </a:r>
          </a:p>
          <a:p>
            <a:pPr>
              <a:lnSpc>
                <a:spcPct val="100000"/>
              </a:lnSpc>
            </a:pPr>
            <a:endParaRPr lang="en-US" sz="2400" dirty="0"/>
          </a:p>
          <a:p>
            <a:pPr>
              <a:lnSpc>
                <a:spcPct val="100000"/>
              </a:lnSpc>
            </a:pPr>
            <a:r>
              <a:rPr lang="en-US" sz="2400" dirty="0"/>
              <a:t>For women, not only were survival rates much higher, but the only group that suffered significant losses were women with third-class tickets, where the death rate approached 50%. </a:t>
            </a:r>
          </a:p>
          <a:p>
            <a:pPr>
              <a:lnSpc>
                <a:spcPct val="100000"/>
              </a:lnSpc>
            </a:pPr>
            <a:endParaRPr lang="en-US" sz="2400" dirty="0"/>
          </a:p>
        </p:txBody>
      </p:sp>
    </p:spTree>
    <p:extLst>
      <p:ext uri="{BB962C8B-B14F-4D97-AF65-F5344CB8AC3E}">
        <p14:creationId xmlns:p14="http://schemas.microsoft.com/office/powerpoint/2010/main" val="97106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2.1  Summarizing a Categorical Variable </a:t>
            </a: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3</a:t>
            </a:fld>
            <a:endParaRPr lang="en-GB" dirty="0"/>
          </a:p>
        </p:txBody>
      </p:sp>
      <p:sp>
        <p:nvSpPr>
          <p:cNvPr id="8" name="Text Box 7">
            <a:extLst>
              <a:ext uri="{FF2B5EF4-FFF2-40B4-BE49-F238E27FC236}">
                <a16:creationId xmlns:a16="http://schemas.microsoft.com/office/drawing/2014/main" id="{ED54ADB7-FECF-804B-BE07-F098F4DD5212}"/>
              </a:ext>
            </a:extLst>
          </p:cNvPr>
          <p:cNvSpPr txBox="1">
            <a:spLocks noChangeArrowheads="1"/>
          </p:cNvSpPr>
          <p:nvPr/>
        </p:nvSpPr>
        <p:spPr bwMode="auto">
          <a:xfrm>
            <a:off x="495299" y="914400"/>
            <a:ext cx="8236719"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  </a:t>
            </a:r>
            <a:r>
              <a:rPr lang="en-US" altLang="en-US" b="1" dirty="0">
                <a:solidFill>
                  <a:schemeClr val="accent2"/>
                </a:solidFill>
              </a:rPr>
              <a:t>Gaining Insights from Counts</a:t>
            </a:r>
          </a:p>
          <a:p>
            <a:pPr eaLnBrk="1" hangingPunct="1"/>
            <a:r>
              <a:rPr lang="en-US" altLang="en-US" sz="2000" dirty="0"/>
              <a:t>The Super Bowl, the championship game of the National Football League of the United States, is an important annual social event for Americans, with tens of millions of viewers. The ads that air during the game are expensive: a 30-second ad during the 2013 Super Bowl cost about </a:t>
            </a:r>
            <a:r>
              <a:rPr lang="en-US" sz="2000" dirty="0"/>
              <a:t>$5 to $5.5 million</a:t>
            </a:r>
            <a:r>
              <a:rPr lang="en-US" altLang="en-US" sz="2000" dirty="0"/>
              <a:t>.</a:t>
            </a:r>
          </a:p>
          <a:p>
            <a:pPr eaLnBrk="1" hangingPunct="1"/>
            <a:endParaRPr lang="en-US" altLang="en-US" sz="2000" dirty="0"/>
          </a:p>
          <a:p>
            <a:pPr eaLnBrk="1" hangingPunct="1"/>
            <a:r>
              <a:rPr lang="en-US" altLang="en-US" sz="2000" dirty="0"/>
              <a:t>Polls often ask whether respondents are more interested in the game or the commercials.  Here are 40 responses from one such poll.</a:t>
            </a:r>
          </a:p>
        </p:txBody>
      </p:sp>
      <p:pic>
        <p:nvPicPr>
          <p:cNvPr id="13" name="Picture 12">
            <a:extLst>
              <a:ext uri="{FF2B5EF4-FFF2-40B4-BE49-F238E27FC236}">
                <a16:creationId xmlns:a16="http://schemas.microsoft.com/office/drawing/2014/main" id="{28211BB6-911C-E84F-A680-3A43376FE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397" y="3778920"/>
            <a:ext cx="5992528" cy="2710658"/>
          </a:xfrm>
          <a:prstGeom prst="rect">
            <a:avLst/>
          </a:prstGeom>
        </p:spPr>
      </p:pic>
    </p:spTree>
    <p:extLst>
      <p:ext uri="{BB962C8B-B14F-4D97-AF65-F5344CB8AC3E}">
        <p14:creationId xmlns:p14="http://schemas.microsoft.com/office/powerpoint/2010/main" val="644619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2.5  Three Categorical Variables </a:t>
            </a: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30</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8" y="1088957"/>
            <a:ext cx="8285028" cy="4368021"/>
          </a:xfrm>
        </p:spPr>
        <p:txBody>
          <a:bodyPr/>
          <a:lstStyle/>
          <a:p>
            <a:pPr>
              <a:lnSpc>
                <a:spcPct val="100000"/>
              </a:lnSpc>
            </a:pPr>
            <a:r>
              <a:rPr lang="en-US" sz="2400" b="1" dirty="0">
                <a:solidFill>
                  <a:schemeClr val="accent2"/>
                </a:solidFill>
              </a:rPr>
              <a:t>Example: Gaining insight by looking for associations among three variables at once </a:t>
            </a:r>
          </a:p>
          <a:p>
            <a:pPr>
              <a:lnSpc>
                <a:spcPct val="100000"/>
              </a:lnSpc>
            </a:pPr>
            <a:endParaRPr lang="en-US" sz="2400" dirty="0">
              <a:solidFill>
                <a:schemeClr val="accent2"/>
              </a:solidFill>
            </a:endParaRPr>
          </a:p>
          <a:p>
            <a:pPr>
              <a:lnSpc>
                <a:spcPct val="100000"/>
              </a:lnSpc>
            </a:pPr>
            <a:r>
              <a:rPr lang="en-US" sz="2400" dirty="0"/>
              <a:t>By placing the bars for men and women side-by-side within each ticket class, we can highlight how different the survival rates were for the two sexes within each ticket class. </a:t>
            </a:r>
          </a:p>
          <a:p>
            <a:pPr>
              <a:lnSpc>
                <a:spcPct val="100000"/>
              </a:lnSpc>
            </a:pPr>
            <a:endParaRPr lang="en-US" sz="2400" dirty="0"/>
          </a:p>
          <a:p>
            <a:pPr>
              <a:lnSpc>
                <a:spcPct val="100000"/>
              </a:lnSpc>
            </a:pPr>
            <a:r>
              <a:rPr lang="en-US" sz="2400" dirty="0"/>
              <a:t>For first and second class, and the crew, there were very few women lost, compared to substantial losses for men. </a:t>
            </a:r>
          </a:p>
          <a:p>
            <a:pPr>
              <a:lnSpc>
                <a:spcPct val="100000"/>
              </a:lnSpc>
            </a:pPr>
            <a:endParaRPr lang="en-US" sz="2400" dirty="0"/>
          </a:p>
          <a:p>
            <a:pPr>
              <a:lnSpc>
                <a:spcPct val="100000"/>
              </a:lnSpc>
            </a:pPr>
            <a:r>
              <a:rPr lang="en-US" sz="2400" dirty="0"/>
              <a:t>For third class, the difference is smallest, with substantial losses for both sexes. </a:t>
            </a:r>
          </a:p>
          <a:p>
            <a:pPr>
              <a:lnSpc>
                <a:spcPct val="100000"/>
              </a:lnSpc>
            </a:pPr>
            <a:endParaRPr lang="en-US" sz="2400" dirty="0"/>
          </a:p>
        </p:txBody>
      </p:sp>
    </p:spTree>
    <p:extLst>
      <p:ext uri="{BB962C8B-B14F-4D97-AF65-F5344CB8AC3E}">
        <p14:creationId xmlns:p14="http://schemas.microsoft.com/office/powerpoint/2010/main" val="1696437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2.5  Three Categorical Variables </a:t>
            </a: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31</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8" y="1088957"/>
            <a:ext cx="8285028" cy="4368021"/>
          </a:xfrm>
        </p:spPr>
        <p:txBody>
          <a:bodyPr/>
          <a:lstStyle/>
          <a:p>
            <a:pPr>
              <a:lnSpc>
                <a:spcPct val="100000"/>
              </a:lnSpc>
            </a:pPr>
            <a:r>
              <a:rPr lang="en-US" sz="2400" b="1" dirty="0">
                <a:solidFill>
                  <a:schemeClr val="accent2"/>
                </a:solidFill>
              </a:rPr>
              <a:t>Example: Gaining insight by looking for associations among three variables at once </a:t>
            </a:r>
          </a:p>
          <a:p>
            <a:pPr>
              <a:lnSpc>
                <a:spcPct val="100000"/>
              </a:lnSpc>
            </a:pPr>
            <a:endParaRPr lang="en-US" sz="2400" dirty="0">
              <a:solidFill>
                <a:schemeClr val="accent2"/>
              </a:solidFill>
            </a:endParaRPr>
          </a:p>
          <a:p>
            <a:pPr>
              <a:lnSpc>
                <a:spcPct val="100000"/>
              </a:lnSpc>
            </a:pPr>
            <a:endParaRPr lang="en-US" sz="2400" dirty="0"/>
          </a:p>
        </p:txBody>
      </p:sp>
      <p:pic>
        <p:nvPicPr>
          <p:cNvPr id="8" name="Picture 7">
            <a:extLst>
              <a:ext uri="{FF2B5EF4-FFF2-40B4-BE49-F238E27FC236}">
                <a16:creationId xmlns:a16="http://schemas.microsoft.com/office/drawing/2014/main" id="{487FC111-B1B5-1445-8250-79A05A239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01" y="1960151"/>
            <a:ext cx="8261605" cy="4168185"/>
          </a:xfrm>
          <a:prstGeom prst="rect">
            <a:avLst/>
          </a:prstGeom>
        </p:spPr>
      </p:pic>
    </p:spTree>
    <p:extLst>
      <p:ext uri="{BB962C8B-B14F-4D97-AF65-F5344CB8AC3E}">
        <p14:creationId xmlns:p14="http://schemas.microsoft.com/office/powerpoint/2010/main" val="2892869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2.5  Three Categorical Variables </a:t>
            </a: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32</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8" y="1088957"/>
            <a:ext cx="8285028" cy="4368021"/>
          </a:xfrm>
        </p:spPr>
        <p:txBody>
          <a:bodyPr/>
          <a:lstStyle/>
          <a:p>
            <a:pPr>
              <a:lnSpc>
                <a:spcPct val="100000"/>
              </a:lnSpc>
            </a:pPr>
            <a:r>
              <a:rPr lang="en-US" sz="2400" b="1" dirty="0">
                <a:solidFill>
                  <a:schemeClr val="accent2"/>
                </a:solidFill>
              </a:rPr>
              <a:t>Example: Gaining insight by looking for associations among three variables at once </a:t>
            </a:r>
          </a:p>
          <a:p>
            <a:pPr>
              <a:lnSpc>
                <a:spcPct val="100000"/>
              </a:lnSpc>
            </a:pPr>
            <a:endParaRPr lang="en-US" sz="2400" dirty="0">
              <a:solidFill>
                <a:schemeClr val="accent2"/>
              </a:solidFill>
            </a:endParaRPr>
          </a:p>
          <a:p>
            <a:pPr>
              <a:lnSpc>
                <a:spcPct val="100000"/>
              </a:lnSpc>
            </a:pPr>
            <a:r>
              <a:rPr lang="en-US" sz="2400" dirty="0"/>
              <a:t>A mosaic plot adds an important piece of information. </a:t>
            </a:r>
          </a:p>
          <a:p>
            <a:pPr>
              <a:lnSpc>
                <a:spcPct val="100000"/>
              </a:lnSpc>
            </a:pPr>
            <a:endParaRPr lang="en-US" sz="2400" dirty="0"/>
          </a:p>
          <a:p>
            <a:pPr>
              <a:lnSpc>
                <a:spcPct val="100000"/>
              </a:lnSpc>
            </a:pPr>
            <a:r>
              <a:rPr lang="en-US" sz="2400" dirty="0"/>
              <a:t>Even though most of the women lost held third-class tickets, we can now see that there were far fewer women on board. </a:t>
            </a:r>
          </a:p>
          <a:p>
            <a:pPr>
              <a:lnSpc>
                <a:spcPct val="100000"/>
              </a:lnSpc>
            </a:pPr>
            <a:endParaRPr lang="en-US" sz="2400" dirty="0"/>
          </a:p>
          <a:p>
            <a:pPr>
              <a:lnSpc>
                <a:spcPct val="100000"/>
              </a:lnSpc>
            </a:pPr>
            <a:r>
              <a:rPr lang="en-US" sz="2400" dirty="0"/>
              <a:t>By comparing sizes of rectangles, we can see, for instance, that there were about as many women lost in third-class as there were men in first class. </a:t>
            </a:r>
          </a:p>
          <a:p>
            <a:pPr>
              <a:lnSpc>
                <a:spcPct val="100000"/>
              </a:lnSpc>
            </a:pPr>
            <a:endParaRPr lang="en-US" sz="2400" dirty="0"/>
          </a:p>
        </p:txBody>
      </p:sp>
    </p:spTree>
    <p:extLst>
      <p:ext uri="{BB962C8B-B14F-4D97-AF65-F5344CB8AC3E}">
        <p14:creationId xmlns:p14="http://schemas.microsoft.com/office/powerpoint/2010/main" val="1618444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2.5  Three Categorical Variables </a:t>
            </a: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33</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8" y="1088957"/>
            <a:ext cx="8285028" cy="4368021"/>
          </a:xfrm>
        </p:spPr>
        <p:txBody>
          <a:bodyPr/>
          <a:lstStyle/>
          <a:p>
            <a:pPr>
              <a:lnSpc>
                <a:spcPct val="100000"/>
              </a:lnSpc>
            </a:pPr>
            <a:r>
              <a:rPr lang="en-US" sz="2400" b="1" dirty="0">
                <a:solidFill>
                  <a:schemeClr val="accent2"/>
                </a:solidFill>
              </a:rPr>
              <a:t>Example: Gaining insight by looking for associations among three variables at once </a:t>
            </a:r>
          </a:p>
          <a:p>
            <a:pPr>
              <a:lnSpc>
                <a:spcPct val="100000"/>
              </a:lnSpc>
            </a:pPr>
            <a:endParaRPr lang="en-US" sz="2400" dirty="0">
              <a:solidFill>
                <a:schemeClr val="accent2"/>
              </a:solidFill>
            </a:endParaRPr>
          </a:p>
          <a:p>
            <a:pPr>
              <a:lnSpc>
                <a:spcPct val="100000"/>
              </a:lnSpc>
            </a:pPr>
            <a:endParaRPr lang="en-US" sz="2400" dirty="0"/>
          </a:p>
        </p:txBody>
      </p:sp>
      <p:pic>
        <p:nvPicPr>
          <p:cNvPr id="5" name="Picture 4">
            <a:extLst>
              <a:ext uri="{FF2B5EF4-FFF2-40B4-BE49-F238E27FC236}">
                <a16:creationId xmlns:a16="http://schemas.microsoft.com/office/drawing/2014/main" id="{7B135B38-8B37-704A-AE5F-72364AA87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452" y="1878012"/>
            <a:ext cx="5892800" cy="4737100"/>
          </a:xfrm>
          <a:prstGeom prst="rect">
            <a:avLst/>
          </a:prstGeom>
        </p:spPr>
      </p:pic>
    </p:spTree>
    <p:extLst>
      <p:ext uri="{BB962C8B-B14F-4D97-AF65-F5344CB8AC3E}">
        <p14:creationId xmlns:p14="http://schemas.microsoft.com/office/powerpoint/2010/main" val="2295075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2.6  Simpson’s Paradox </a:t>
            </a: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34</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2926" y="1704975"/>
            <a:ext cx="7954840" cy="4368021"/>
          </a:xfrm>
        </p:spPr>
        <p:txBody>
          <a:bodyPr/>
          <a:lstStyle/>
          <a:p>
            <a:pPr>
              <a:lnSpc>
                <a:spcPct val="100000"/>
              </a:lnSpc>
            </a:pPr>
            <a:r>
              <a:rPr lang="en-US" altLang="en-US" sz="2400" b="1" dirty="0">
                <a:solidFill>
                  <a:schemeClr val="accent2"/>
                </a:solidFill>
              </a:rPr>
              <a:t>Simpson’s Paradox</a:t>
            </a:r>
          </a:p>
          <a:p>
            <a:pPr>
              <a:lnSpc>
                <a:spcPct val="100000"/>
              </a:lnSpc>
            </a:pPr>
            <a:endParaRPr lang="en-US" altLang="en-US" sz="2400" dirty="0"/>
          </a:p>
          <a:p>
            <a:pPr>
              <a:lnSpc>
                <a:spcPct val="100000"/>
              </a:lnSpc>
            </a:pPr>
            <a:r>
              <a:rPr lang="en-US" altLang="en-US" sz="2400" dirty="0"/>
              <a:t>Combining percentages across very different values or groups can give confusing results. This is known as </a:t>
            </a:r>
            <a:r>
              <a:rPr lang="en-US" altLang="en-US" sz="2400" i="1" dirty="0">
                <a:solidFill>
                  <a:schemeClr val="tx2"/>
                </a:solidFill>
              </a:rPr>
              <a:t>Simpson’s Paradox</a:t>
            </a:r>
            <a:r>
              <a:rPr lang="en-US" altLang="en-US" sz="2400" dirty="0">
                <a:solidFill>
                  <a:schemeClr val="tx2"/>
                </a:solidFill>
              </a:rPr>
              <a:t> </a:t>
            </a:r>
            <a:r>
              <a:rPr lang="en-US" altLang="en-US" sz="2400" dirty="0"/>
              <a:t>and occurs because percentages are inappropriately combined.</a:t>
            </a:r>
          </a:p>
          <a:p>
            <a:endParaRPr lang="en-US" sz="2400" dirty="0"/>
          </a:p>
        </p:txBody>
      </p:sp>
    </p:spTree>
    <p:extLst>
      <p:ext uri="{BB962C8B-B14F-4D97-AF65-F5344CB8AC3E}">
        <p14:creationId xmlns:p14="http://schemas.microsoft.com/office/powerpoint/2010/main" val="3768528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2.6  Simpson’s Paradox </a:t>
            </a: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35</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7" y="966036"/>
            <a:ext cx="8467909" cy="4368021"/>
          </a:xfrm>
        </p:spPr>
        <p:txBody>
          <a:bodyPr/>
          <a:lstStyle/>
          <a:p>
            <a:pPr>
              <a:lnSpc>
                <a:spcPct val="100000"/>
              </a:lnSpc>
            </a:pPr>
            <a:r>
              <a:rPr lang="en-US" altLang="en-US" sz="2400" b="1" dirty="0">
                <a:solidFill>
                  <a:schemeClr val="accent2"/>
                </a:solidFill>
              </a:rPr>
              <a:t>Example: Simpson’s Paradox</a:t>
            </a:r>
          </a:p>
          <a:p>
            <a:pPr>
              <a:lnSpc>
                <a:spcPct val="100000"/>
              </a:lnSpc>
            </a:pPr>
            <a:r>
              <a:rPr lang="en-US" altLang="en-US" sz="2400" dirty="0"/>
              <a:t>Suppose there are two sales representatives, Peter and Katrina. Peter argues that he’s the better salesperson, since he managed to close 83% of his last 120 prospects compared with Katrina’s 78%.  Let’s look at the data more closely:</a:t>
            </a:r>
          </a:p>
          <a:p>
            <a:endParaRPr lang="en-US" sz="2400" dirty="0"/>
          </a:p>
        </p:txBody>
      </p:sp>
      <p:pic>
        <p:nvPicPr>
          <p:cNvPr id="5" name="Picture 4">
            <a:extLst>
              <a:ext uri="{FF2B5EF4-FFF2-40B4-BE49-F238E27FC236}">
                <a16:creationId xmlns:a16="http://schemas.microsoft.com/office/drawing/2014/main" id="{CE4E66AC-A63D-AD4B-AD81-2509288F5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50" y="3620631"/>
            <a:ext cx="7099300" cy="2273300"/>
          </a:xfrm>
          <a:prstGeom prst="rect">
            <a:avLst/>
          </a:prstGeom>
        </p:spPr>
      </p:pic>
    </p:spTree>
    <p:extLst>
      <p:ext uri="{BB962C8B-B14F-4D97-AF65-F5344CB8AC3E}">
        <p14:creationId xmlns:p14="http://schemas.microsoft.com/office/powerpoint/2010/main" val="2796646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2.6  Simpson’s Paradox </a:t>
            </a: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36</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7" y="966036"/>
            <a:ext cx="8467909" cy="4368021"/>
          </a:xfrm>
        </p:spPr>
        <p:txBody>
          <a:bodyPr/>
          <a:lstStyle/>
          <a:p>
            <a:pPr>
              <a:lnSpc>
                <a:spcPct val="100000"/>
              </a:lnSpc>
            </a:pPr>
            <a:r>
              <a:rPr lang="en-US" altLang="en-US" sz="2400" b="1" dirty="0">
                <a:solidFill>
                  <a:schemeClr val="accent2"/>
                </a:solidFill>
              </a:rPr>
              <a:t>Example: Simpson’s Paradox</a:t>
            </a:r>
          </a:p>
          <a:p>
            <a:pPr>
              <a:lnSpc>
                <a:spcPct val="100000"/>
              </a:lnSpc>
            </a:pPr>
            <a:r>
              <a:rPr lang="en-US" sz="2400" dirty="0"/>
              <a:t>Look at the sales of the two products separately. For coffee pod sales, Katrina had a 95% success rate, and Peter only had a 90% rate. When selling sound systems, Katrina closed her sales 75% of the time, but Peter only 50%. So Peter has better “overall” performance, but Katrina is better selling each product. How can this be? </a:t>
            </a:r>
          </a:p>
          <a:p>
            <a:endParaRPr lang="en-US" sz="2400" dirty="0"/>
          </a:p>
        </p:txBody>
      </p:sp>
      <p:pic>
        <p:nvPicPr>
          <p:cNvPr id="8" name="Picture 7">
            <a:extLst>
              <a:ext uri="{FF2B5EF4-FFF2-40B4-BE49-F238E27FC236}">
                <a16:creationId xmlns:a16="http://schemas.microsoft.com/office/drawing/2014/main" id="{E1D8A75B-3C36-A243-B5E5-8DD02F8F7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50" y="3620631"/>
            <a:ext cx="7099300" cy="2273300"/>
          </a:xfrm>
          <a:prstGeom prst="rect">
            <a:avLst/>
          </a:prstGeom>
        </p:spPr>
      </p:pic>
    </p:spTree>
    <p:extLst>
      <p:ext uri="{BB962C8B-B14F-4D97-AF65-F5344CB8AC3E}">
        <p14:creationId xmlns:p14="http://schemas.microsoft.com/office/powerpoint/2010/main" val="2911994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2.6  Simpson’s Paradox </a:t>
            </a:r>
            <a:br>
              <a:rPr lang="en-US" dirty="0"/>
            </a:br>
            <a:br>
              <a:rPr lang="en-US" dirty="0"/>
            </a:br>
            <a:br>
              <a:rPr lang="en-US" dirty="0"/>
            </a:b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37</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7" y="966036"/>
            <a:ext cx="8467909" cy="4368021"/>
          </a:xfrm>
        </p:spPr>
        <p:txBody>
          <a:bodyPr/>
          <a:lstStyle/>
          <a:p>
            <a:pPr>
              <a:lnSpc>
                <a:spcPct val="100000"/>
              </a:lnSpc>
            </a:pPr>
            <a:r>
              <a:rPr lang="en-US" altLang="en-US" sz="2400" b="1" dirty="0">
                <a:solidFill>
                  <a:schemeClr val="accent2"/>
                </a:solidFill>
              </a:rPr>
              <a:t>Example: Simpson’s Paradox</a:t>
            </a:r>
          </a:p>
          <a:p>
            <a:pPr>
              <a:lnSpc>
                <a:spcPct val="100000"/>
              </a:lnSpc>
            </a:pPr>
            <a:r>
              <a:rPr lang="en-US" sz="2400" dirty="0"/>
              <a:t>This problem is known as </a:t>
            </a:r>
            <a:r>
              <a:rPr lang="en-US" sz="2400" b="1" dirty="0"/>
              <a:t>Simpson’s Paradox</a:t>
            </a:r>
            <a:r>
              <a:rPr lang="en-US" sz="2400" dirty="0"/>
              <a:t>, named for the statistician who described it in the 1960s. </a:t>
            </a:r>
          </a:p>
          <a:p>
            <a:pPr>
              <a:lnSpc>
                <a:spcPct val="100000"/>
              </a:lnSpc>
            </a:pPr>
            <a:endParaRPr lang="en-US" sz="2400" dirty="0"/>
          </a:p>
          <a:p>
            <a:pPr>
              <a:lnSpc>
                <a:spcPct val="100000"/>
              </a:lnSpc>
            </a:pPr>
            <a:r>
              <a:rPr lang="en-US" sz="2400" dirty="0"/>
              <a:t>As we can see from the example, the problem results from inappropriately combining percentages of different groups. Katrina concentrates on selling sound systems. </a:t>
            </a:r>
          </a:p>
          <a:p>
            <a:pPr>
              <a:lnSpc>
                <a:spcPct val="100000"/>
              </a:lnSpc>
            </a:pPr>
            <a:endParaRPr lang="en-US" sz="2400" dirty="0"/>
          </a:p>
          <a:p>
            <a:pPr>
              <a:lnSpc>
                <a:spcPct val="100000"/>
              </a:lnSpc>
            </a:pPr>
            <a:r>
              <a:rPr lang="en-US" sz="2400" dirty="0"/>
              <a:t>Her </a:t>
            </a:r>
            <a:r>
              <a:rPr lang="en-US" sz="2400" i="1" dirty="0"/>
              <a:t>overall </a:t>
            </a:r>
            <a:r>
              <a:rPr lang="en-US" sz="2400" dirty="0"/>
              <a:t>percentage is heavily influenced by her sound system average. Peter sells more coffee pods, which appear to be easier to sell. </a:t>
            </a:r>
          </a:p>
          <a:p>
            <a:pPr>
              <a:lnSpc>
                <a:spcPct val="100000"/>
              </a:lnSpc>
            </a:pPr>
            <a:endParaRPr lang="en-US" sz="2400" dirty="0"/>
          </a:p>
          <a:p>
            <a:pPr>
              <a:lnSpc>
                <a:spcPct val="100000"/>
              </a:lnSpc>
            </a:pPr>
            <a:r>
              <a:rPr lang="en-US" sz="2400" dirty="0"/>
              <a:t>With their different patterns of selling, taking an overall percentage is misleading. </a:t>
            </a:r>
          </a:p>
          <a:p>
            <a:endParaRPr lang="en-US" sz="2400" dirty="0"/>
          </a:p>
        </p:txBody>
      </p:sp>
    </p:spTree>
    <p:extLst>
      <p:ext uri="{BB962C8B-B14F-4D97-AF65-F5344CB8AC3E}">
        <p14:creationId xmlns:p14="http://schemas.microsoft.com/office/powerpoint/2010/main" val="2514638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DDE2B-5679-7742-8B7A-5460C3745CC9}"/>
              </a:ext>
            </a:extLst>
          </p:cNvPr>
          <p:cNvSpPr>
            <a:spLocks noGrp="1"/>
          </p:cNvSpPr>
          <p:nvPr>
            <p:ph type="sldNum" sz="quarter" idx="4"/>
          </p:nvPr>
        </p:nvSpPr>
        <p:spPr/>
        <p:txBody>
          <a:bodyPr/>
          <a:lstStyle/>
          <a:p>
            <a:r>
              <a:rPr lang="en-GB" dirty="0"/>
              <a:t>2-</a:t>
            </a:r>
            <a:fld id="{DDBE135E-2566-4748-853C-8A3B78F0FB00}" type="slidenum">
              <a:rPr lang="en-GB" smtClean="0"/>
              <a:pPr/>
              <a:t>38</a:t>
            </a:fld>
            <a:endParaRPr lang="en-GB" dirty="0"/>
          </a:p>
        </p:txBody>
      </p:sp>
      <p:sp>
        <p:nvSpPr>
          <p:cNvPr id="7" name="Rectangle 6">
            <a:extLst>
              <a:ext uri="{FF2B5EF4-FFF2-40B4-BE49-F238E27FC236}">
                <a16:creationId xmlns:a16="http://schemas.microsoft.com/office/drawing/2014/main" id="{AFF6457C-707A-7242-9053-75CDFE5E2B98}"/>
              </a:ext>
            </a:extLst>
          </p:cNvPr>
          <p:cNvSpPr/>
          <p:nvPr/>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FA2E44B-FEDA-1943-B81F-86B100A8BFCA}"/>
              </a:ext>
            </a:extLst>
          </p:cNvPr>
          <p:cNvSpPr>
            <a:spLocks noChangeArrowheads="1"/>
          </p:cNvSpPr>
          <p:nvPr/>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page13image1089939648">
            <a:extLst>
              <a:ext uri="{FF2B5EF4-FFF2-40B4-BE49-F238E27FC236}">
                <a16:creationId xmlns:a16="http://schemas.microsoft.com/office/drawing/2014/main" id="{2C92F909-15A6-8F44-852E-7EB3E1553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a:extLst>
              <a:ext uri="{FF2B5EF4-FFF2-40B4-BE49-F238E27FC236}">
                <a16:creationId xmlns:a16="http://schemas.microsoft.com/office/drawing/2014/main" id="{74326D6C-427E-E04E-AD43-D770530EAD68}"/>
              </a:ext>
            </a:extLst>
          </p:cNvPr>
          <p:cNvSpPr txBox="1">
            <a:spLocks noChangeArrowheads="1"/>
          </p:cNvSpPr>
          <p:nvPr/>
        </p:nvSpPr>
        <p:spPr bwMode="auto">
          <a:xfrm>
            <a:off x="495300" y="1119909"/>
            <a:ext cx="9015413" cy="36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sz="2000" b="1" dirty="0"/>
              <a:t> Don’t violate the area principle.  “Shared” rides is actually 33%.</a:t>
            </a:r>
          </a:p>
        </p:txBody>
      </p:sp>
      <p:pic>
        <p:nvPicPr>
          <p:cNvPr id="11" name="Picture 2">
            <a:extLst>
              <a:ext uri="{FF2B5EF4-FFF2-40B4-BE49-F238E27FC236}">
                <a16:creationId xmlns:a16="http://schemas.microsoft.com/office/drawing/2014/main" id="{9C27EBDA-440F-B546-B577-5F68022A3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21" y="1991446"/>
            <a:ext cx="8459932" cy="293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84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DDE2B-5679-7742-8B7A-5460C3745CC9}"/>
              </a:ext>
            </a:extLst>
          </p:cNvPr>
          <p:cNvSpPr>
            <a:spLocks noGrp="1"/>
          </p:cNvSpPr>
          <p:nvPr>
            <p:ph type="sldNum" sz="quarter" idx="4"/>
          </p:nvPr>
        </p:nvSpPr>
        <p:spPr/>
        <p:txBody>
          <a:bodyPr/>
          <a:lstStyle/>
          <a:p>
            <a:r>
              <a:rPr lang="en-GB" dirty="0"/>
              <a:t>2-</a:t>
            </a:r>
            <a:fld id="{DDBE135E-2566-4748-853C-8A3B78F0FB00}" type="slidenum">
              <a:rPr lang="en-GB" smtClean="0"/>
              <a:pPr/>
              <a:t>39</a:t>
            </a:fld>
            <a:endParaRPr lang="en-GB" dirty="0"/>
          </a:p>
        </p:txBody>
      </p:sp>
      <p:sp>
        <p:nvSpPr>
          <p:cNvPr id="7" name="Rectangle 6">
            <a:extLst>
              <a:ext uri="{FF2B5EF4-FFF2-40B4-BE49-F238E27FC236}">
                <a16:creationId xmlns:a16="http://schemas.microsoft.com/office/drawing/2014/main" id="{AFF6457C-707A-7242-9053-75CDFE5E2B98}"/>
              </a:ext>
            </a:extLst>
          </p:cNvPr>
          <p:cNvSpPr/>
          <p:nvPr/>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FA2E44B-FEDA-1943-B81F-86B100A8BFCA}"/>
              </a:ext>
            </a:extLst>
          </p:cNvPr>
          <p:cNvSpPr>
            <a:spLocks noChangeArrowheads="1"/>
          </p:cNvSpPr>
          <p:nvPr/>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page13image1089939648">
            <a:extLst>
              <a:ext uri="{FF2B5EF4-FFF2-40B4-BE49-F238E27FC236}">
                <a16:creationId xmlns:a16="http://schemas.microsoft.com/office/drawing/2014/main" id="{2C92F909-15A6-8F44-852E-7EB3E1553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a:extLst>
              <a:ext uri="{FF2B5EF4-FFF2-40B4-BE49-F238E27FC236}">
                <a16:creationId xmlns:a16="http://schemas.microsoft.com/office/drawing/2014/main" id="{9254780E-5CB4-2D4E-9368-839CF8FA8EE9}"/>
              </a:ext>
            </a:extLst>
          </p:cNvPr>
          <p:cNvSpPr txBox="1">
            <a:spLocks noChangeArrowheads="1"/>
          </p:cNvSpPr>
          <p:nvPr/>
        </p:nvSpPr>
        <p:spPr bwMode="auto">
          <a:xfrm>
            <a:off x="495301" y="1101725"/>
            <a:ext cx="837819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dirty="0"/>
              <a:t> </a:t>
            </a:r>
            <a:r>
              <a:rPr lang="en-US" altLang="en-US" b="1" dirty="0"/>
              <a:t>Keep it honest. </a:t>
            </a:r>
          </a:p>
          <a:p>
            <a:pPr lvl="1" eaLnBrk="1" hangingPunct="1">
              <a:buFontTx/>
              <a:buChar char="•"/>
            </a:pPr>
            <a:r>
              <a:rPr lang="en-US" altLang="en-US" dirty="0"/>
              <a:t>The pie chart below is confusing because the percentages add up to more than 100% and the 50% piece of pie looks smaller than 50%.</a:t>
            </a:r>
          </a:p>
        </p:txBody>
      </p:sp>
      <p:pic>
        <p:nvPicPr>
          <p:cNvPr id="13" name="Picture 7" descr="Ch04-01">
            <a:extLst>
              <a:ext uri="{FF2B5EF4-FFF2-40B4-BE49-F238E27FC236}">
                <a16:creationId xmlns:a16="http://schemas.microsoft.com/office/drawing/2014/main" id="{DFB0EA3A-1FE1-B04E-AB96-26EAD2720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275" y="2636838"/>
            <a:ext cx="6072188"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94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2.1  Summarizing a Categorical Variable </a:t>
            </a: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4</a:t>
            </a:fld>
            <a:endParaRPr lang="en-GB" dirty="0"/>
          </a:p>
        </p:txBody>
      </p:sp>
      <p:sp>
        <p:nvSpPr>
          <p:cNvPr id="8" name="Text Box 7">
            <a:extLst>
              <a:ext uri="{FF2B5EF4-FFF2-40B4-BE49-F238E27FC236}">
                <a16:creationId xmlns:a16="http://schemas.microsoft.com/office/drawing/2014/main" id="{ED54ADB7-FECF-804B-BE07-F098F4DD5212}"/>
              </a:ext>
            </a:extLst>
          </p:cNvPr>
          <p:cNvSpPr txBox="1">
            <a:spLocks noChangeArrowheads="1"/>
          </p:cNvSpPr>
          <p:nvPr/>
        </p:nvSpPr>
        <p:spPr bwMode="auto">
          <a:xfrm>
            <a:off x="495299" y="914400"/>
            <a:ext cx="853816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  </a:t>
            </a:r>
            <a:r>
              <a:rPr lang="en-US" altLang="en-US" b="1" dirty="0">
                <a:solidFill>
                  <a:schemeClr val="accent2"/>
                </a:solidFill>
              </a:rPr>
              <a:t>Gaining Insights from Counts</a:t>
            </a:r>
          </a:p>
          <a:p>
            <a:pPr eaLnBrk="1" hangingPunct="1"/>
            <a:endParaRPr lang="en-US" altLang="en-US" b="1" dirty="0">
              <a:solidFill>
                <a:schemeClr val="accent2"/>
              </a:solidFill>
            </a:endParaRPr>
          </a:p>
          <a:p>
            <a:r>
              <a:rPr lang="en-US" b="1" dirty="0">
                <a:solidFill>
                  <a:schemeClr val="accent2"/>
                </a:solidFill>
              </a:rPr>
              <a:t>MANAGER</a:t>
            </a:r>
            <a:r>
              <a:rPr lang="en-US" b="1" dirty="0"/>
              <a:t> </a:t>
            </a:r>
            <a:r>
              <a:rPr lang="en-US" dirty="0"/>
              <a:t>What did our survey say about why people watch the Super Bowl? </a:t>
            </a:r>
          </a:p>
          <a:p>
            <a:endParaRPr lang="en-US" b="1" dirty="0"/>
          </a:p>
          <a:p>
            <a:r>
              <a:rPr lang="en-US" b="1" dirty="0">
                <a:solidFill>
                  <a:schemeClr val="accent2"/>
                </a:solidFill>
              </a:rPr>
              <a:t>ANALYST</a:t>
            </a:r>
            <a:r>
              <a:rPr lang="en-US" b="1" dirty="0"/>
              <a:t> </a:t>
            </a:r>
            <a:r>
              <a:rPr lang="en-US" dirty="0"/>
              <a:t>The plurality of respondents said that they watched for the game. Here is </a:t>
            </a:r>
            <a:r>
              <a:rPr lang="en-US" sz="2000" dirty="0"/>
              <a:t> </a:t>
            </a:r>
            <a:r>
              <a:rPr lang="en-US" dirty="0"/>
              <a:t>a table showing counts and percentages: </a:t>
            </a:r>
            <a:endParaRPr lang="en-US" sz="2000" dirty="0"/>
          </a:p>
        </p:txBody>
      </p:sp>
      <p:pic>
        <p:nvPicPr>
          <p:cNvPr id="5" name="Picture 4">
            <a:extLst>
              <a:ext uri="{FF2B5EF4-FFF2-40B4-BE49-F238E27FC236}">
                <a16:creationId xmlns:a16="http://schemas.microsoft.com/office/drawing/2014/main" id="{B684AA4B-314F-C142-B89A-55F387FDF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201" y="3814588"/>
            <a:ext cx="4559300" cy="2476500"/>
          </a:xfrm>
          <a:prstGeom prst="rect">
            <a:avLst/>
          </a:prstGeom>
        </p:spPr>
      </p:pic>
    </p:spTree>
    <p:extLst>
      <p:ext uri="{BB962C8B-B14F-4D97-AF65-F5344CB8AC3E}">
        <p14:creationId xmlns:p14="http://schemas.microsoft.com/office/powerpoint/2010/main" val="1185895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DDE2B-5679-7742-8B7A-5460C3745CC9}"/>
              </a:ext>
            </a:extLst>
          </p:cNvPr>
          <p:cNvSpPr>
            <a:spLocks noGrp="1"/>
          </p:cNvSpPr>
          <p:nvPr>
            <p:ph type="sldNum" sz="quarter" idx="4"/>
          </p:nvPr>
        </p:nvSpPr>
        <p:spPr/>
        <p:txBody>
          <a:bodyPr/>
          <a:lstStyle/>
          <a:p>
            <a:r>
              <a:rPr lang="en-GB" dirty="0"/>
              <a:t>2-</a:t>
            </a:r>
            <a:fld id="{DDBE135E-2566-4748-853C-8A3B78F0FB00}" type="slidenum">
              <a:rPr lang="en-GB" smtClean="0"/>
              <a:pPr/>
              <a:t>40</a:t>
            </a:fld>
            <a:endParaRPr lang="en-GB" dirty="0"/>
          </a:p>
        </p:txBody>
      </p:sp>
      <p:sp>
        <p:nvSpPr>
          <p:cNvPr id="7" name="Rectangle 6">
            <a:extLst>
              <a:ext uri="{FF2B5EF4-FFF2-40B4-BE49-F238E27FC236}">
                <a16:creationId xmlns:a16="http://schemas.microsoft.com/office/drawing/2014/main" id="{AFF6457C-707A-7242-9053-75CDFE5E2B98}"/>
              </a:ext>
            </a:extLst>
          </p:cNvPr>
          <p:cNvSpPr/>
          <p:nvPr/>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FA2E44B-FEDA-1943-B81F-86B100A8BFCA}"/>
              </a:ext>
            </a:extLst>
          </p:cNvPr>
          <p:cNvSpPr>
            <a:spLocks noChangeArrowheads="1"/>
          </p:cNvSpPr>
          <p:nvPr/>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page13image1089939648">
            <a:extLst>
              <a:ext uri="{FF2B5EF4-FFF2-40B4-BE49-F238E27FC236}">
                <a16:creationId xmlns:a16="http://schemas.microsoft.com/office/drawing/2014/main" id="{2C92F909-15A6-8F44-852E-7EB3E1553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a:extLst>
              <a:ext uri="{FF2B5EF4-FFF2-40B4-BE49-F238E27FC236}">
                <a16:creationId xmlns:a16="http://schemas.microsoft.com/office/drawing/2014/main" id="{A3E0AE8C-51C1-EC40-AA44-7C87453A14E4}"/>
              </a:ext>
            </a:extLst>
          </p:cNvPr>
          <p:cNvSpPr txBox="1">
            <a:spLocks noChangeArrowheads="1"/>
          </p:cNvSpPr>
          <p:nvPr/>
        </p:nvSpPr>
        <p:spPr bwMode="auto">
          <a:xfrm>
            <a:off x="495300" y="1101725"/>
            <a:ext cx="84356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dirty="0"/>
              <a:t> </a:t>
            </a:r>
            <a:r>
              <a:rPr lang="en-US" altLang="en-US" b="1" dirty="0"/>
              <a:t>Keep it honest. </a:t>
            </a:r>
          </a:p>
          <a:p>
            <a:pPr lvl="1" eaLnBrk="1" hangingPunct="1">
              <a:buFontTx/>
              <a:buChar char="•"/>
            </a:pPr>
            <a:r>
              <a:rPr lang="en-US" altLang="en-US" dirty="0"/>
              <a:t>The scale of the years change from one-year increments to one-month increments.  This is misleading.</a:t>
            </a:r>
          </a:p>
        </p:txBody>
      </p:sp>
      <p:pic>
        <p:nvPicPr>
          <p:cNvPr id="11" name="Picture 2">
            <a:extLst>
              <a:ext uri="{FF2B5EF4-FFF2-40B4-BE49-F238E27FC236}">
                <a16:creationId xmlns:a16="http://schemas.microsoft.com/office/drawing/2014/main" id="{F4038A12-9819-DF47-822E-E7D1155DF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2658609"/>
            <a:ext cx="7858125"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134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DDE2B-5679-7742-8B7A-5460C3745CC9}"/>
              </a:ext>
            </a:extLst>
          </p:cNvPr>
          <p:cNvSpPr>
            <a:spLocks noGrp="1"/>
          </p:cNvSpPr>
          <p:nvPr>
            <p:ph type="sldNum" sz="quarter" idx="4"/>
          </p:nvPr>
        </p:nvSpPr>
        <p:spPr/>
        <p:txBody>
          <a:bodyPr/>
          <a:lstStyle/>
          <a:p>
            <a:r>
              <a:rPr lang="en-GB" dirty="0"/>
              <a:t>2-</a:t>
            </a:r>
            <a:fld id="{DDBE135E-2566-4748-853C-8A3B78F0FB00}" type="slidenum">
              <a:rPr lang="en-GB" smtClean="0"/>
              <a:pPr/>
              <a:t>41</a:t>
            </a:fld>
            <a:endParaRPr lang="en-GB" dirty="0"/>
          </a:p>
        </p:txBody>
      </p:sp>
      <p:sp>
        <p:nvSpPr>
          <p:cNvPr id="7" name="Rectangle 6">
            <a:extLst>
              <a:ext uri="{FF2B5EF4-FFF2-40B4-BE49-F238E27FC236}">
                <a16:creationId xmlns:a16="http://schemas.microsoft.com/office/drawing/2014/main" id="{AFF6457C-707A-7242-9053-75CDFE5E2B98}"/>
              </a:ext>
            </a:extLst>
          </p:cNvPr>
          <p:cNvSpPr/>
          <p:nvPr/>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FA2E44B-FEDA-1943-B81F-86B100A8BFCA}"/>
              </a:ext>
            </a:extLst>
          </p:cNvPr>
          <p:cNvSpPr>
            <a:spLocks noChangeArrowheads="1"/>
          </p:cNvSpPr>
          <p:nvPr/>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page13image1089939648">
            <a:extLst>
              <a:ext uri="{FF2B5EF4-FFF2-40B4-BE49-F238E27FC236}">
                <a16:creationId xmlns:a16="http://schemas.microsoft.com/office/drawing/2014/main" id="{2C92F909-15A6-8F44-852E-7EB3E1553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a:extLst>
              <a:ext uri="{FF2B5EF4-FFF2-40B4-BE49-F238E27FC236}">
                <a16:creationId xmlns:a16="http://schemas.microsoft.com/office/drawing/2014/main" id="{3AFB1203-8023-674C-8A6D-563C1AB246DC}"/>
              </a:ext>
            </a:extLst>
          </p:cNvPr>
          <p:cNvSpPr txBox="1">
            <a:spLocks noChangeArrowheads="1"/>
          </p:cNvSpPr>
          <p:nvPr/>
        </p:nvSpPr>
        <p:spPr bwMode="auto">
          <a:xfrm>
            <a:off x="495300" y="1219200"/>
            <a:ext cx="83439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b="1" dirty="0"/>
              <a:t>Don’t confuse percentages – differences in what a percentage represents needs to be clearly identified.</a:t>
            </a:r>
          </a:p>
          <a:p>
            <a:pPr eaLnBrk="1" hangingPunct="1">
              <a:buFontTx/>
              <a:buChar char="•"/>
            </a:pPr>
            <a:endParaRPr lang="en-US" altLang="en-US" b="1" dirty="0"/>
          </a:p>
          <a:p>
            <a:pPr eaLnBrk="1" hangingPunct="1">
              <a:buFontTx/>
              <a:buChar char="•"/>
            </a:pPr>
            <a:r>
              <a:rPr lang="en-US" altLang="en-US" b="1" dirty="0"/>
              <a:t>Don’t forget to look at the variables separately in </a:t>
            </a:r>
            <a:r>
              <a:rPr lang="en-US" altLang="en-US" dirty="0"/>
              <a:t>contingency tables and through marginal distributions.</a:t>
            </a:r>
          </a:p>
          <a:p>
            <a:pPr eaLnBrk="1" hangingPunct="1">
              <a:buFontTx/>
              <a:buChar char="•"/>
            </a:pPr>
            <a:endParaRPr lang="en-US" altLang="en-US" dirty="0"/>
          </a:p>
          <a:p>
            <a:pPr eaLnBrk="1" hangingPunct="1">
              <a:buFontTx/>
              <a:buChar char="•"/>
            </a:pPr>
            <a:r>
              <a:rPr lang="en-US" altLang="en-US" b="1" dirty="0"/>
              <a:t>Be sure to use enough individuals in gathering data.</a:t>
            </a:r>
          </a:p>
          <a:p>
            <a:pPr eaLnBrk="1" hangingPunct="1">
              <a:buFontTx/>
              <a:buChar char="•"/>
            </a:pPr>
            <a:endParaRPr lang="en-US" altLang="en-US" dirty="0"/>
          </a:p>
          <a:p>
            <a:pPr eaLnBrk="1" hangingPunct="1">
              <a:buFontTx/>
              <a:buChar char="•"/>
            </a:pPr>
            <a:r>
              <a:rPr lang="en-US" altLang="en-US" b="1" dirty="0"/>
              <a:t>Don’t overstate your case. </a:t>
            </a:r>
            <a:r>
              <a:rPr lang="en-US" altLang="en-US" dirty="0"/>
              <a:t>You can only conclude what your data suggests. Other studies under other circumstances may find different results.</a:t>
            </a:r>
          </a:p>
          <a:p>
            <a:pPr eaLnBrk="1" hangingPunct="1"/>
            <a:endParaRPr lang="en-US" altLang="en-US" dirty="0"/>
          </a:p>
        </p:txBody>
      </p:sp>
    </p:spTree>
    <p:extLst>
      <p:ext uri="{BB962C8B-B14F-4D97-AF65-F5344CB8AC3E}">
        <p14:creationId xmlns:p14="http://schemas.microsoft.com/office/powerpoint/2010/main" val="3056975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DDE2B-5679-7742-8B7A-5460C3745CC9}"/>
              </a:ext>
            </a:extLst>
          </p:cNvPr>
          <p:cNvSpPr>
            <a:spLocks noGrp="1"/>
          </p:cNvSpPr>
          <p:nvPr>
            <p:ph type="sldNum" sz="quarter" idx="4"/>
          </p:nvPr>
        </p:nvSpPr>
        <p:spPr/>
        <p:txBody>
          <a:bodyPr/>
          <a:lstStyle/>
          <a:p>
            <a:r>
              <a:rPr lang="en-GB" dirty="0"/>
              <a:t>2-</a:t>
            </a:r>
            <a:fld id="{DDBE135E-2566-4748-853C-8A3B78F0FB00}" type="slidenum">
              <a:rPr lang="en-GB" smtClean="0"/>
              <a:pPr/>
              <a:t>42</a:t>
            </a:fld>
            <a:endParaRPr lang="en-GB" dirty="0"/>
          </a:p>
        </p:txBody>
      </p:sp>
      <p:sp>
        <p:nvSpPr>
          <p:cNvPr id="7" name="Rectangle 6">
            <a:extLst>
              <a:ext uri="{FF2B5EF4-FFF2-40B4-BE49-F238E27FC236}">
                <a16:creationId xmlns:a16="http://schemas.microsoft.com/office/drawing/2014/main" id="{AFF6457C-707A-7242-9053-75CDFE5E2B98}"/>
              </a:ext>
            </a:extLst>
          </p:cNvPr>
          <p:cNvSpPr/>
          <p:nvPr/>
        </p:nvSpPr>
        <p:spPr>
          <a:xfrm>
            <a:off x="217170" y="518994"/>
            <a:ext cx="8656320" cy="533400"/>
          </a:xfrm>
          <a:prstGeom prst="rect">
            <a:avLst/>
          </a:prstGeom>
          <a:gradFill>
            <a:gsLst>
              <a:gs pos="0">
                <a:schemeClr val="bg1"/>
              </a:gs>
              <a:gs pos="32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FA2E44B-FEDA-1943-B81F-86B100A8BFCA}"/>
              </a:ext>
            </a:extLst>
          </p:cNvPr>
          <p:cNvSpPr>
            <a:spLocks noChangeArrowheads="1"/>
          </p:cNvSpPr>
          <p:nvPr/>
        </p:nvSpPr>
        <p:spPr bwMode="auto">
          <a:xfrm>
            <a:off x="1508760" y="545902"/>
            <a:ext cx="34004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TradeGothicLTPro"/>
              </a:rPr>
              <a:t>WHAT CAN GO WRONG?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page13image1089939648">
            <a:extLst>
              <a:ext uri="{FF2B5EF4-FFF2-40B4-BE49-F238E27FC236}">
                <a16:creationId xmlns:a16="http://schemas.microsoft.com/office/drawing/2014/main" id="{2C92F909-15A6-8F44-852E-7EB3E1553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39" y="598687"/>
            <a:ext cx="369887" cy="3698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a:extLst>
              <a:ext uri="{FF2B5EF4-FFF2-40B4-BE49-F238E27FC236}">
                <a16:creationId xmlns:a16="http://schemas.microsoft.com/office/drawing/2014/main" id="{3AFB1203-8023-674C-8A6D-563C1AB246DC}"/>
              </a:ext>
            </a:extLst>
          </p:cNvPr>
          <p:cNvSpPr txBox="1">
            <a:spLocks noChangeArrowheads="1"/>
          </p:cNvSpPr>
          <p:nvPr/>
        </p:nvSpPr>
        <p:spPr bwMode="auto">
          <a:xfrm>
            <a:off x="495300" y="1219200"/>
            <a:ext cx="83439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n-US" altLang="en-US" b="1" dirty="0"/>
              <a:t>Don’t confuse percentages – differences in what a percentage represents needs to be clearly identified.</a:t>
            </a:r>
          </a:p>
          <a:p>
            <a:pPr eaLnBrk="1" hangingPunct="1">
              <a:buFontTx/>
              <a:buChar char="•"/>
            </a:pPr>
            <a:endParaRPr lang="en-US" altLang="en-US" b="1" dirty="0"/>
          </a:p>
          <a:p>
            <a:pPr eaLnBrk="1" hangingPunct="1">
              <a:buFontTx/>
              <a:buChar char="•"/>
            </a:pPr>
            <a:r>
              <a:rPr lang="en-US" altLang="en-US" b="1" dirty="0"/>
              <a:t>Don’t forget to look at the variables separately in </a:t>
            </a:r>
            <a:r>
              <a:rPr lang="en-US" altLang="en-US" dirty="0"/>
              <a:t>contingency tables and through marginal distributions.</a:t>
            </a:r>
          </a:p>
          <a:p>
            <a:pPr eaLnBrk="1" hangingPunct="1">
              <a:buFontTx/>
              <a:buChar char="•"/>
            </a:pPr>
            <a:endParaRPr lang="en-US" altLang="en-US" dirty="0"/>
          </a:p>
          <a:p>
            <a:pPr eaLnBrk="1" hangingPunct="1">
              <a:buFontTx/>
              <a:buChar char="•"/>
            </a:pPr>
            <a:r>
              <a:rPr lang="en-US" altLang="en-US" b="1" dirty="0"/>
              <a:t>Be sure to use enough individuals in gathering data.</a:t>
            </a:r>
          </a:p>
          <a:p>
            <a:pPr eaLnBrk="1" hangingPunct="1">
              <a:buFontTx/>
              <a:buChar char="•"/>
            </a:pPr>
            <a:endParaRPr lang="en-US" altLang="en-US" dirty="0"/>
          </a:p>
          <a:p>
            <a:pPr eaLnBrk="1" hangingPunct="1">
              <a:buFontTx/>
              <a:buChar char="•"/>
            </a:pPr>
            <a:r>
              <a:rPr lang="en-US" altLang="en-US" b="1" dirty="0"/>
              <a:t>Don’t overstate your case. </a:t>
            </a:r>
            <a:r>
              <a:rPr lang="en-US" altLang="en-US" dirty="0"/>
              <a:t>You can only conclude what your data suggests. Other studies under other circumstances may find different results.</a:t>
            </a:r>
          </a:p>
          <a:p>
            <a:pPr eaLnBrk="1" hangingPunct="1"/>
            <a:endParaRPr lang="en-US" altLang="en-US" dirty="0"/>
          </a:p>
        </p:txBody>
      </p:sp>
    </p:spTree>
    <p:extLst>
      <p:ext uri="{BB962C8B-B14F-4D97-AF65-F5344CB8AC3E}">
        <p14:creationId xmlns:p14="http://schemas.microsoft.com/office/powerpoint/2010/main" val="444577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2-</a:t>
            </a:r>
            <a:fld id="{DDBE135E-2566-4748-853C-8A3B78F0FB00}" type="slidenum">
              <a:rPr lang="en-GB" smtClean="0"/>
              <a:pPr/>
              <a:t>43</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6" name="Text Placeholder 5">
            <a:extLst>
              <a:ext uri="{FF2B5EF4-FFF2-40B4-BE49-F238E27FC236}">
                <a16:creationId xmlns:a16="http://schemas.microsoft.com/office/drawing/2014/main" id="{36B63F1B-4CC3-3C4C-A16C-5BB0FC2D8389}"/>
              </a:ext>
            </a:extLst>
          </p:cNvPr>
          <p:cNvSpPr>
            <a:spLocks noGrp="1"/>
          </p:cNvSpPr>
          <p:nvPr>
            <p:ph type="body" sz="quarter" idx="10"/>
          </p:nvPr>
        </p:nvSpPr>
        <p:spPr>
          <a:xfrm>
            <a:off x="541338" y="1131538"/>
            <a:ext cx="7956427" cy="4368021"/>
          </a:xfrm>
        </p:spPr>
        <p:txBody>
          <a:bodyPr/>
          <a:lstStyle/>
          <a:p>
            <a:pPr>
              <a:lnSpc>
                <a:spcPct val="100000"/>
              </a:lnSpc>
            </a:pPr>
            <a:r>
              <a:rPr lang="en-US" sz="2400" b="1" dirty="0"/>
              <a:t>Make and interpret a frequency table for a categorical variable. </a:t>
            </a:r>
            <a:endParaRPr lang="en-US" sz="2400" dirty="0"/>
          </a:p>
          <a:p>
            <a:pPr lvl="2">
              <a:lnSpc>
                <a:spcPct val="100000"/>
              </a:lnSpc>
              <a:buFont typeface="Arial" panose="020B0604020202020204" pitchFamily="34" charset="0"/>
              <a:buChar char="•"/>
            </a:pPr>
            <a:r>
              <a:rPr lang="en-US" sz="2400" dirty="0"/>
              <a:t>We can summarize categorical data by counting the number of cases in each category, sometimes expressing the resulting distribution as percentages. </a:t>
            </a:r>
          </a:p>
          <a:p>
            <a:pPr lvl="2">
              <a:lnSpc>
                <a:spcPct val="100000"/>
              </a:lnSpc>
              <a:buFont typeface="Arial" panose="020B0604020202020204" pitchFamily="34" charset="0"/>
              <a:buChar char="•"/>
            </a:pPr>
            <a:endParaRPr lang="en-US" sz="2400" dirty="0"/>
          </a:p>
          <a:p>
            <a:pPr>
              <a:lnSpc>
                <a:spcPct val="100000"/>
              </a:lnSpc>
            </a:pPr>
            <a:r>
              <a:rPr lang="en-US" sz="2400" b="1" dirty="0"/>
              <a:t>Make and interpret a bar chart or pie chart. </a:t>
            </a:r>
            <a:endParaRPr lang="en-US" sz="2400" dirty="0"/>
          </a:p>
          <a:p>
            <a:pPr lvl="2">
              <a:lnSpc>
                <a:spcPct val="100000"/>
              </a:lnSpc>
              <a:buFont typeface="Arial" panose="020B0604020202020204" pitchFamily="34" charset="0"/>
              <a:buChar char="•"/>
            </a:pPr>
            <a:r>
              <a:rPr lang="en-US" sz="2400" dirty="0"/>
              <a:t>We display categorical data using the area principle in either a </a:t>
            </a:r>
            <a:r>
              <a:rPr lang="en-US" sz="2400" b="1" dirty="0"/>
              <a:t>bar chart </a:t>
            </a:r>
            <a:r>
              <a:rPr lang="en-US" sz="2400" dirty="0"/>
              <a:t>or a </a:t>
            </a:r>
            <a:r>
              <a:rPr lang="en-US" sz="2400" b="1" dirty="0"/>
              <a:t>pie chart</a:t>
            </a:r>
            <a:r>
              <a:rPr lang="en-US" sz="2400" dirty="0"/>
              <a:t>. </a:t>
            </a:r>
          </a:p>
          <a:p>
            <a:pPr lvl="2">
              <a:lnSpc>
                <a:spcPct val="100000"/>
              </a:lnSpc>
              <a:buFont typeface="Arial" panose="020B0604020202020204" pitchFamily="34" charset="0"/>
              <a:buChar char="•"/>
            </a:pPr>
            <a:endParaRPr lang="en-US" sz="2400" dirty="0"/>
          </a:p>
          <a:p>
            <a:pPr>
              <a:lnSpc>
                <a:spcPct val="100000"/>
              </a:lnSpc>
            </a:pPr>
            <a:r>
              <a:rPr lang="en-US" sz="2400" b="1" dirty="0"/>
              <a:t>Make and interpret a contingency table. </a:t>
            </a:r>
            <a:endParaRPr lang="en-US" sz="2400" dirty="0"/>
          </a:p>
          <a:p>
            <a:pPr lvl="2">
              <a:lnSpc>
                <a:spcPct val="100000"/>
              </a:lnSpc>
              <a:buFont typeface="Arial" panose="020B0604020202020204" pitchFamily="34" charset="0"/>
              <a:buChar char="•"/>
            </a:pPr>
            <a:r>
              <a:rPr lang="en-US" sz="2400" dirty="0"/>
              <a:t>When we want to see how two categorical variables are related, we put the counts (and/or percentages) in a two-way table called a </a:t>
            </a:r>
            <a:r>
              <a:rPr lang="en-US" sz="2400" b="1" dirty="0"/>
              <a:t>contingency table</a:t>
            </a:r>
            <a:r>
              <a:rPr lang="en-US" sz="2400" dirty="0"/>
              <a:t>. </a:t>
            </a:r>
          </a:p>
          <a:p>
            <a:endParaRPr lang="en-US" sz="2400" dirty="0"/>
          </a:p>
        </p:txBody>
      </p:sp>
    </p:spTree>
    <p:extLst>
      <p:ext uri="{BB962C8B-B14F-4D97-AF65-F5344CB8AC3E}">
        <p14:creationId xmlns:p14="http://schemas.microsoft.com/office/powerpoint/2010/main" val="1060003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2-</a:t>
            </a:r>
            <a:fld id="{DDBE135E-2566-4748-853C-8A3B78F0FB00}" type="slidenum">
              <a:rPr lang="en-GB" smtClean="0"/>
              <a:pPr/>
              <a:t>44</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6" name="Text Placeholder 5">
            <a:extLst>
              <a:ext uri="{FF2B5EF4-FFF2-40B4-BE49-F238E27FC236}">
                <a16:creationId xmlns:a16="http://schemas.microsoft.com/office/drawing/2014/main" id="{36B63F1B-4CC3-3C4C-A16C-5BB0FC2D8389}"/>
              </a:ext>
            </a:extLst>
          </p:cNvPr>
          <p:cNvSpPr>
            <a:spLocks noGrp="1"/>
          </p:cNvSpPr>
          <p:nvPr>
            <p:ph type="body" sz="quarter" idx="10"/>
          </p:nvPr>
        </p:nvSpPr>
        <p:spPr>
          <a:xfrm>
            <a:off x="541338" y="1131538"/>
            <a:ext cx="7956427" cy="4368021"/>
          </a:xfrm>
        </p:spPr>
        <p:txBody>
          <a:bodyPr/>
          <a:lstStyle/>
          <a:p>
            <a:pPr>
              <a:lnSpc>
                <a:spcPct val="100000"/>
              </a:lnSpc>
            </a:pPr>
            <a:r>
              <a:rPr lang="en-US" sz="2400" b="1" dirty="0"/>
              <a:t>Make and interpret bar charts and pie charts of marginal distributions. </a:t>
            </a:r>
          </a:p>
          <a:p>
            <a:pPr>
              <a:lnSpc>
                <a:spcPct val="100000"/>
              </a:lnSpc>
            </a:pPr>
            <a:endParaRPr lang="en-US" sz="2400" dirty="0"/>
          </a:p>
          <a:p>
            <a:pPr marL="523875" lvl="1" indent="-342900">
              <a:lnSpc>
                <a:spcPct val="100000"/>
              </a:lnSpc>
            </a:pPr>
            <a:r>
              <a:rPr lang="en-US" sz="2400" dirty="0"/>
              <a:t>We look at the </a:t>
            </a:r>
            <a:r>
              <a:rPr lang="en-US" sz="2400" b="1" dirty="0"/>
              <a:t>marginal distribution </a:t>
            </a:r>
            <a:r>
              <a:rPr lang="en-US" sz="2400" dirty="0"/>
              <a:t>of each variable (found in the margins of the table). We also look at the </a:t>
            </a:r>
            <a:r>
              <a:rPr lang="en-US" sz="2400" b="1" dirty="0"/>
              <a:t>conditional distribution </a:t>
            </a:r>
            <a:r>
              <a:rPr lang="en-US" sz="2400" dirty="0"/>
              <a:t>of a variable within each category of the other variable. </a:t>
            </a:r>
          </a:p>
          <a:p>
            <a:pPr marL="523875" lvl="1" indent="-342900">
              <a:lnSpc>
                <a:spcPct val="100000"/>
              </a:lnSpc>
            </a:pPr>
            <a:endParaRPr lang="en-US" sz="2400" dirty="0"/>
          </a:p>
          <a:p>
            <a:pPr marL="523875" lvl="1" indent="-342900">
              <a:lnSpc>
                <a:spcPct val="100000"/>
              </a:lnSpc>
            </a:pPr>
            <a:r>
              <a:rPr lang="en-US" sz="2400" dirty="0"/>
              <a:t>Comparing conditional distributions of one variable across categories of another tells us about the association between variables. If the conditional distributions of one variable are (roughly) the same for every category of the other, the variables are </a:t>
            </a:r>
            <a:r>
              <a:rPr lang="en-US" sz="2400" b="1" dirty="0"/>
              <a:t>independent</a:t>
            </a:r>
            <a:r>
              <a:rPr lang="en-US" sz="2400" dirty="0"/>
              <a:t>. </a:t>
            </a:r>
          </a:p>
          <a:p>
            <a:endParaRPr lang="en-US" sz="2400" dirty="0"/>
          </a:p>
        </p:txBody>
      </p:sp>
    </p:spTree>
    <p:extLst>
      <p:ext uri="{BB962C8B-B14F-4D97-AF65-F5344CB8AC3E}">
        <p14:creationId xmlns:p14="http://schemas.microsoft.com/office/powerpoint/2010/main" val="4209022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2-</a:t>
            </a:r>
            <a:fld id="{DDBE135E-2566-4748-853C-8A3B78F0FB00}" type="slidenum">
              <a:rPr lang="en-GB" smtClean="0"/>
              <a:pPr/>
              <a:t>45</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6" name="Text Placeholder 5">
            <a:extLst>
              <a:ext uri="{FF2B5EF4-FFF2-40B4-BE49-F238E27FC236}">
                <a16:creationId xmlns:a16="http://schemas.microsoft.com/office/drawing/2014/main" id="{36B63F1B-4CC3-3C4C-A16C-5BB0FC2D8389}"/>
              </a:ext>
            </a:extLst>
          </p:cNvPr>
          <p:cNvSpPr>
            <a:spLocks noGrp="1"/>
          </p:cNvSpPr>
          <p:nvPr>
            <p:ph type="body" sz="quarter" idx="10"/>
          </p:nvPr>
        </p:nvSpPr>
        <p:spPr>
          <a:xfrm>
            <a:off x="541338" y="1131538"/>
            <a:ext cx="7956427" cy="4368021"/>
          </a:xfrm>
        </p:spPr>
        <p:txBody>
          <a:bodyPr/>
          <a:lstStyle/>
          <a:p>
            <a:pPr>
              <a:lnSpc>
                <a:spcPct val="100000"/>
              </a:lnSpc>
            </a:pPr>
            <a:r>
              <a:rPr lang="en-US" sz="2400" b="1" dirty="0"/>
              <a:t>Make and interpret graphical displays for contingency tables. </a:t>
            </a:r>
            <a:endParaRPr lang="en-US" sz="2400" dirty="0"/>
          </a:p>
          <a:p>
            <a:pPr marL="523875" lvl="1" indent="-342900">
              <a:lnSpc>
                <a:spcPct val="100000"/>
              </a:lnSpc>
            </a:pPr>
            <a:endParaRPr lang="en-US" sz="2400" dirty="0"/>
          </a:p>
          <a:p>
            <a:pPr marL="466725" lvl="1" indent="-285750">
              <a:lnSpc>
                <a:spcPct val="100000"/>
              </a:lnSpc>
            </a:pPr>
            <a:r>
              <a:rPr lang="en-US" sz="2400" dirty="0"/>
              <a:t>Bar charts (segmented or side-by-side) show the percentages or counts for the values of one variable conditional on the values of another. </a:t>
            </a:r>
          </a:p>
          <a:p>
            <a:pPr marL="466725" lvl="1" indent="-285750">
              <a:lnSpc>
                <a:spcPct val="100000"/>
              </a:lnSpc>
            </a:pPr>
            <a:endParaRPr lang="en-US" sz="2400" dirty="0"/>
          </a:p>
          <a:p>
            <a:pPr marL="466725" lvl="1" indent="-285750">
              <a:lnSpc>
                <a:spcPct val="100000"/>
              </a:lnSpc>
            </a:pPr>
            <a:r>
              <a:rPr lang="en-US" sz="2400" dirty="0"/>
              <a:t>Mosaic plots represent the values in a contingency table because each rectangle is proportional to the number of cases in that cell of the table. </a:t>
            </a:r>
          </a:p>
          <a:p>
            <a:endParaRPr lang="en-US" sz="2400" dirty="0"/>
          </a:p>
        </p:txBody>
      </p:sp>
    </p:spTree>
    <p:extLst>
      <p:ext uri="{BB962C8B-B14F-4D97-AF65-F5344CB8AC3E}">
        <p14:creationId xmlns:p14="http://schemas.microsoft.com/office/powerpoint/2010/main" val="753469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50E501-4669-9543-ABA7-C9F6E97FC8D7}"/>
              </a:ext>
            </a:extLst>
          </p:cNvPr>
          <p:cNvSpPr>
            <a:spLocks noGrp="1"/>
          </p:cNvSpPr>
          <p:nvPr>
            <p:ph type="sldNum" sz="quarter" idx="4"/>
          </p:nvPr>
        </p:nvSpPr>
        <p:spPr/>
        <p:txBody>
          <a:bodyPr/>
          <a:lstStyle/>
          <a:p>
            <a:r>
              <a:rPr lang="en-GB" dirty="0"/>
              <a:t>2-</a:t>
            </a:r>
            <a:fld id="{DDBE135E-2566-4748-853C-8A3B78F0FB00}" type="slidenum">
              <a:rPr lang="en-GB" smtClean="0"/>
              <a:pPr/>
              <a:t>46</a:t>
            </a:fld>
            <a:endParaRPr lang="en-GB" dirty="0"/>
          </a:p>
        </p:txBody>
      </p:sp>
      <p:sp>
        <p:nvSpPr>
          <p:cNvPr id="5" name="Title 1">
            <a:extLst>
              <a:ext uri="{FF2B5EF4-FFF2-40B4-BE49-F238E27FC236}">
                <a16:creationId xmlns:a16="http://schemas.microsoft.com/office/drawing/2014/main" id="{E3CFFB45-6C27-104D-B69E-23E99294A9DC}"/>
              </a:ext>
            </a:extLst>
          </p:cNvPr>
          <p:cNvSpPr>
            <a:spLocks noGrp="1"/>
          </p:cNvSpPr>
          <p:nvPr>
            <p:ph type="title"/>
          </p:nvPr>
        </p:nvSpPr>
        <p:spPr>
          <a:xfrm>
            <a:off x="541338" y="417599"/>
            <a:ext cx="7704887" cy="1096875"/>
          </a:xfrm>
        </p:spPr>
        <p:txBody>
          <a:bodyPr/>
          <a:lstStyle/>
          <a:p>
            <a:r>
              <a:rPr lang="en-US" dirty="0">
                <a:latin typeface="+mn-lt"/>
              </a:rPr>
              <a:t>FROM LEARNING TO EARNING </a:t>
            </a:r>
            <a:br>
              <a:rPr lang="en-US" dirty="0">
                <a:latin typeface="+mn-lt"/>
              </a:rPr>
            </a:br>
            <a:br>
              <a:rPr lang="en-US" dirty="0">
                <a:latin typeface="+mn-lt"/>
              </a:rPr>
            </a:br>
            <a:endParaRPr lang="en-US" dirty="0">
              <a:latin typeface="+mn-lt"/>
            </a:endParaRPr>
          </a:p>
        </p:txBody>
      </p:sp>
      <p:sp>
        <p:nvSpPr>
          <p:cNvPr id="6" name="Text Placeholder 5">
            <a:extLst>
              <a:ext uri="{FF2B5EF4-FFF2-40B4-BE49-F238E27FC236}">
                <a16:creationId xmlns:a16="http://schemas.microsoft.com/office/drawing/2014/main" id="{36B63F1B-4CC3-3C4C-A16C-5BB0FC2D8389}"/>
              </a:ext>
            </a:extLst>
          </p:cNvPr>
          <p:cNvSpPr>
            <a:spLocks noGrp="1"/>
          </p:cNvSpPr>
          <p:nvPr>
            <p:ph type="body" sz="quarter" idx="10"/>
          </p:nvPr>
        </p:nvSpPr>
        <p:spPr>
          <a:xfrm>
            <a:off x="541338" y="1131538"/>
            <a:ext cx="7956427" cy="4368021"/>
          </a:xfrm>
        </p:spPr>
        <p:txBody>
          <a:bodyPr/>
          <a:lstStyle/>
          <a:p>
            <a:pPr>
              <a:lnSpc>
                <a:spcPct val="100000"/>
              </a:lnSpc>
            </a:pPr>
            <a:r>
              <a:rPr lang="en-US" sz="2400" b="1" dirty="0"/>
              <a:t>Make and interpret graphical displays for contingency tables. </a:t>
            </a:r>
            <a:endParaRPr lang="en-US" sz="2400" dirty="0"/>
          </a:p>
          <a:p>
            <a:pPr marL="523875" lvl="1" indent="-342900">
              <a:lnSpc>
                <a:spcPct val="100000"/>
              </a:lnSpc>
            </a:pPr>
            <a:endParaRPr lang="en-US" sz="2400" dirty="0"/>
          </a:p>
          <a:p>
            <a:pPr marL="466725" lvl="1" indent="-285750">
              <a:lnSpc>
                <a:spcPct val="100000"/>
              </a:lnSpc>
            </a:pPr>
            <a:r>
              <a:rPr lang="en-US" sz="2400" dirty="0"/>
              <a:t>Bar charts (segmented or side-by-side) show the percentages or counts for the values of one variable conditional on the values of another. </a:t>
            </a:r>
          </a:p>
          <a:p>
            <a:pPr marL="466725" lvl="1" indent="-285750">
              <a:lnSpc>
                <a:spcPct val="100000"/>
              </a:lnSpc>
            </a:pPr>
            <a:endParaRPr lang="en-US" sz="2400" dirty="0"/>
          </a:p>
          <a:p>
            <a:pPr marL="466725" lvl="1" indent="-285750">
              <a:lnSpc>
                <a:spcPct val="100000"/>
              </a:lnSpc>
            </a:pPr>
            <a:r>
              <a:rPr lang="en-US" sz="2400" dirty="0"/>
              <a:t>Mosaic plots represent the values in a contingency table because each rectangle is proportional to the number of cases in that cell of the table. </a:t>
            </a:r>
          </a:p>
          <a:p>
            <a:endParaRPr lang="en-US" sz="2400" dirty="0"/>
          </a:p>
        </p:txBody>
      </p:sp>
    </p:spTree>
    <p:extLst>
      <p:ext uri="{BB962C8B-B14F-4D97-AF65-F5344CB8AC3E}">
        <p14:creationId xmlns:p14="http://schemas.microsoft.com/office/powerpoint/2010/main" val="424022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2.1  Summarizing a Categorical Variable </a:t>
            </a: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5</a:t>
            </a:fld>
            <a:endParaRPr lang="en-GB" dirty="0"/>
          </a:p>
        </p:txBody>
      </p:sp>
      <p:sp>
        <p:nvSpPr>
          <p:cNvPr id="8" name="Text Box 7">
            <a:extLst>
              <a:ext uri="{FF2B5EF4-FFF2-40B4-BE49-F238E27FC236}">
                <a16:creationId xmlns:a16="http://schemas.microsoft.com/office/drawing/2014/main" id="{ED54ADB7-FECF-804B-BE07-F098F4DD5212}"/>
              </a:ext>
            </a:extLst>
          </p:cNvPr>
          <p:cNvSpPr txBox="1">
            <a:spLocks noChangeArrowheads="1"/>
          </p:cNvSpPr>
          <p:nvPr/>
        </p:nvSpPr>
        <p:spPr bwMode="auto">
          <a:xfrm>
            <a:off x="495299" y="914400"/>
            <a:ext cx="853816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i="1" dirty="0">
                <a:solidFill>
                  <a:schemeClr val="accent2"/>
                </a:solidFill>
              </a:rPr>
              <a:t>Example:  </a:t>
            </a:r>
            <a:r>
              <a:rPr lang="en-US" altLang="en-US" b="1" dirty="0">
                <a:solidFill>
                  <a:schemeClr val="accent2"/>
                </a:solidFill>
              </a:rPr>
              <a:t>Gaining Insights from Counts</a:t>
            </a:r>
          </a:p>
          <a:p>
            <a:pPr eaLnBrk="1" hangingPunct="1"/>
            <a:endParaRPr lang="en-US" altLang="en-US" b="1" dirty="0">
              <a:solidFill>
                <a:schemeClr val="accent2"/>
              </a:solidFill>
            </a:endParaRPr>
          </a:p>
          <a:p>
            <a:r>
              <a:rPr lang="en-US" b="1" dirty="0">
                <a:solidFill>
                  <a:schemeClr val="accent2"/>
                </a:solidFill>
              </a:rPr>
              <a:t>MANAGER</a:t>
            </a:r>
            <a:r>
              <a:rPr lang="en-US" b="1" dirty="0"/>
              <a:t> </a:t>
            </a:r>
            <a:r>
              <a:rPr lang="en-US" dirty="0"/>
              <a:t>What did our survey say about why people watch the Super Bowl? </a:t>
            </a:r>
          </a:p>
          <a:p>
            <a:endParaRPr lang="en-US" b="1" dirty="0"/>
          </a:p>
          <a:p>
            <a:r>
              <a:rPr lang="en-US" b="1" dirty="0">
                <a:solidFill>
                  <a:schemeClr val="accent2"/>
                </a:solidFill>
              </a:rPr>
              <a:t>ANALYST</a:t>
            </a:r>
            <a:r>
              <a:rPr lang="en-US" b="1" dirty="0"/>
              <a:t> </a:t>
            </a:r>
            <a:r>
              <a:rPr lang="en-US" dirty="0"/>
              <a:t>The plurality of respondents said that they watched for the game. Here is </a:t>
            </a:r>
            <a:r>
              <a:rPr lang="en-US" sz="2000" dirty="0"/>
              <a:t> </a:t>
            </a:r>
            <a:r>
              <a:rPr lang="en-US" dirty="0"/>
              <a:t>a table showing counts and percentages: </a:t>
            </a:r>
            <a:endParaRPr lang="en-US" sz="2000" dirty="0"/>
          </a:p>
        </p:txBody>
      </p:sp>
      <p:pic>
        <p:nvPicPr>
          <p:cNvPr id="5" name="Picture 4">
            <a:extLst>
              <a:ext uri="{FF2B5EF4-FFF2-40B4-BE49-F238E27FC236}">
                <a16:creationId xmlns:a16="http://schemas.microsoft.com/office/drawing/2014/main" id="{B684AA4B-314F-C142-B89A-55F387FDF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201" y="3814588"/>
            <a:ext cx="4559300" cy="2476500"/>
          </a:xfrm>
          <a:prstGeom prst="rect">
            <a:avLst/>
          </a:prstGeom>
        </p:spPr>
      </p:pic>
    </p:spTree>
    <p:extLst>
      <p:ext uri="{BB962C8B-B14F-4D97-AF65-F5344CB8AC3E}">
        <p14:creationId xmlns:p14="http://schemas.microsoft.com/office/powerpoint/2010/main" val="409432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2.2  Displaying a Categorical Variable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6</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8" y="1071930"/>
            <a:ext cx="8259431" cy="4368021"/>
          </a:xfrm>
        </p:spPr>
        <p:txBody>
          <a:bodyPr/>
          <a:lstStyle/>
          <a:p>
            <a:pPr>
              <a:lnSpc>
                <a:spcPct val="100000"/>
              </a:lnSpc>
            </a:pPr>
            <a:r>
              <a:rPr lang="en-US" sz="2400" b="1" dirty="0">
                <a:solidFill>
                  <a:schemeClr val="accent2"/>
                </a:solidFill>
              </a:rPr>
              <a:t>The Three Rules of Data Analysis </a:t>
            </a:r>
            <a:endParaRPr lang="en-US" sz="2400" dirty="0">
              <a:solidFill>
                <a:schemeClr val="accent2"/>
              </a:solidFill>
            </a:endParaRPr>
          </a:p>
          <a:p>
            <a:pPr>
              <a:lnSpc>
                <a:spcPct val="100000"/>
              </a:lnSpc>
            </a:pPr>
            <a:endParaRPr lang="en-US" sz="2400" dirty="0"/>
          </a:p>
          <a:p>
            <a:pPr>
              <a:lnSpc>
                <a:spcPct val="100000"/>
              </a:lnSpc>
            </a:pPr>
            <a:r>
              <a:rPr lang="en-US" sz="2400" dirty="0"/>
              <a:t>To solve a business problem, there are three things you should always do with data: </a:t>
            </a:r>
          </a:p>
          <a:p>
            <a:pPr>
              <a:lnSpc>
                <a:spcPct val="100000"/>
              </a:lnSpc>
            </a:pPr>
            <a:endParaRPr lang="en-US" sz="2400" dirty="0"/>
          </a:p>
          <a:p>
            <a:pPr>
              <a:lnSpc>
                <a:spcPct val="100000"/>
              </a:lnSpc>
            </a:pPr>
            <a:r>
              <a:rPr lang="en-US" sz="2400" b="1" dirty="0"/>
              <a:t>Make a picture. </a:t>
            </a:r>
            <a:r>
              <a:rPr lang="en-US" sz="2400" dirty="0"/>
              <a:t>Exploring your data with a display will reveal things you are not likely to see in a table of numbers. </a:t>
            </a:r>
          </a:p>
          <a:p>
            <a:pPr marL="457200" indent="-457200">
              <a:lnSpc>
                <a:spcPct val="100000"/>
              </a:lnSpc>
              <a:buAutoNum type="arabicPeriod"/>
            </a:pPr>
            <a:endParaRPr lang="en-US" sz="2400" dirty="0"/>
          </a:p>
          <a:p>
            <a:pPr>
              <a:lnSpc>
                <a:spcPct val="100000"/>
              </a:lnSpc>
            </a:pPr>
            <a:r>
              <a:rPr lang="en-US" sz="2400" b="1" dirty="0"/>
              <a:t>Make a picture. </a:t>
            </a:r>
            <a:r>
              <a:rPr lang="en-US" sz="2400" dirty="0"/>
              <a:t>A well-designed display will do much of the work of analyzing your data. It can help you </a:t>
            </a:r>
            <a:r>
              <a:rPr lang="en-US" sz="2400" i="1" dirty="0"/>
              <a:t>model </a:t>
            </a:r>
            <a:r>
              <a:rPr lang="en-US" sz="2400" dirty="0"/>
              <a:t>your data by showing the important features and patterns. </a:t>
            </a:r>
          </a:p>
          <a:p>
            <a:pPr>
              <a:lnSpc>
                <a:spcPct val="100000"/>
              </a:lnSpc>
            </a:pPr>
            <a:endParaRPr lang="en-US" sz="2400" dirty="0"/>
          </a:p>
          <a:p>
            <a:pPr>
              <a:lnSpc>
                <a:spcPct val="100000"/>
              </a:lnSpc>
            </a:pPr>
            <a:r>
              <a:rPr lang="en-US" sz="2400" b="1" dirty="0"/>
              <a:t>Make a picture. </a:t>
            </a:r>
            <a:r>
              <a:rPr lang="en-US" sz="2400" dirty="0"/>
              <a:t>The best way to </a:t>
            </a:r>
            <a:r>
              <a:rPr lang="en-US" sz="2400" i="1" dirty="0"/>
              <a:t>report </a:t>
            </a:r>
            <a:r>
              <a:rPr lang="en-US" sz="2400" dirty="0"/>
              <a:t>to others what you find in your data is with well-chosen data visualizations. </a:t>
            </a:r>
          </a:p>
          <a:p>
            <a:endParaRPr lang="en-US" sz="2400" dirty="0"/>
          </a:p>
        </p:txBody>
      </p:sp>
    </p:spTree>
    <p:extLst>
      <p:ext uri="{BB962C8B-B14F-4D97-AF65-F5344CB8AC3E}">
        <p14:creationId xmlns:p14="http://schemas.microsoft.com/office/powerpoint/2010/main" val="290055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2.2  Displaying a Categorical Variable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7</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8" y="1071930"/>
            <a:ext cx="8259431" cy="4368021"/>
          </a:xfrm>
        </p:spPr>
        <p:txBody>
          <a:bodyPr/>
          <a:lstStyle/>
          <a:p>
            <a:r>
              <a:rPr lang="en-US" sz="2400" b="1" dirty="0">
                <a:solidFill>
                  <a:schemeClr val="accent2"/>
                </a:solidFill>
              </a:rPr>
              <a:t>The Area Principle </a:t>
            </a:r>
            <a:endParaRPr lang="en-US" sz="2400" dirty="0">
              <a:solidFill>
                <a:schemeClr val="accent2"/>
              </a:solidFill>
            </a:endParaRPr>
          </a:p>
          <a:p>
            <a:pPr>
              <a:lnSpc>
                <a:spcPct val="100000"/>
              </a:lnSpc>
            </a:pPr>
            <a:r>
              <a:rPr lang="en-US" altLang="en-US" sz="2400" dirty="0"/>
              <a:t>The figure given distorts the data from the frequency table.</a:t>
            </a:r>
          </a:p>
          <a:p>
            <a:pPr>
              <a:lnSpc>
                <a:spcPct val="100000"/>
              </a:lnSpc>
            </a:pPr>
            <a:endParaRPr lang="en-US" sz="2400" dirty="0"/>
          </a:p>
          <a:p>
            <a:pPr>
              <a:lnSpc>
                <a:spcPct val="100000"/>
              </a:lnSpc>
            </a:pPr>
            <a:endParaRPr lang="en-US" sz="2400" dirty="0"/>
          </a:p>
          <a:p>
            <a:pPr>
              <a:lnSpc>
                <a:spcPct val="100000"/>
              </a:lnSpc>
            </a:pPr>
            <a:endParaRPr lang="en-US" sz="2400" dirty="0"/>
          </a:p>
        </p:txBody>
      </p:sp>
      <p:pic>
        <p:nvPicPr>
          <p:cNvPr id="5" name="Picture 4">
            <a:extLst>
              <a:ext uri="{FF2B5EF4-FFF2-40B4-BE49-F238E27FC236}">
                <a16:creationId xmlns:a16="http://schemas.microsoft.com/office/drawing/2014/main" id="{95F76F2F-9882-5B4E-986B-71214425C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25" y="2312787"/>
            <a:ext cx="3120659" cy="2328850"/>
          </a:xfrm>
          <a:prstGeom prst="rect">
            <a:avLst/>
          </a:prstGeom>
        </p:spPr>
      </p:pic>
      <p:pic>
        <p:nvPicPr>
          <p:cNvPr id="8" name="Picture 7">
            <a:extLst>
              <a:ext uri="{FF2B5EF4-FFF2-40B4-BE49-F238E27FC236}">
                <a16:creationId xmlns:a16="http://schemas.microsoft.com/office/drawing/2014/main" id="{A714CBC8-F82F-4C40-9703-B2E7832AE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884" y="2098741"/>
            <a:ext cx="5500019" cy="3618749"/>
          </a:xfrm>
          <a:prstGeom prst="rect">
            <a:avLst/>
          </a:prstGeom>
        </p:spPr>
      </p:pic>
    </p:spTree>
    <p:extLst>
      <p:ext uri="{BB962C8B-B14F-4D97-AF65-F5344CB8AC3E}">
        <p14:creationId xmlns:p14="http://schemas.microsoft.com/office/powerpoint/2010/main" val="818920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2.2  Displaying a Categorical Variable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8</a:t>
            </a:fld>
            <a:endParaRPr lang="en-GB" dirty="0"/>
          </a:p>
        </p:txBody>
      </p:sp>
      <p:sp>
        <p:nvSpPr>
          <p:cNvPr id="6" name="Text Placeholder 5">
            <a:extLst>
              <a:ext uri="{FF2B5EF4-FFF2-40B4-BE49-F238E27FC236}">
                <a16:creationId xmlns:a16="http://schemas.microsoft.com/office/drawing/2014/main" id="{E97269B4-ED8C-DB4B-B4ED-9EB977EBE01B}"/>
              </a:ext>
            </a:extLst>
          </p:cNvPr>
          <p:cNvSpPr>
            <a:spLocks noGrp="1"/>
          </p:cNvSpPr>
          <p:nvPr>
            <p:ph type="body" sz="quarter" idx="10"/>
          </p:nvPr>
        </p:nvSpPr>
        <p:spPr>
          <a:xfrm>
            <a:off x="541338" y="1071930"/>
            <a:ext cx="8259431" cy="4368021"/>
          </a:xfrm>
        </p:spPr>
        <p:txBody>
          <a:bodyPr/>
          <a:lstStyle/>
          <a:p>
            <a:r>
              <a:rPr lang="en-US" sz="2400" b="1" dirty="0">
                <a:solidFill>
                  <a:schemeClr val="accent2"/>
                </a:solidFill>
              </a:rPr>
              <a:t>The Area Principle </a:t>
            </a:r>
            <a:endParaRPr lang="en-US" sz="2400" dirty="0">
              <a:solidFill>
                <a:schemeClr val="accent2"/>
              </a:solidFill>
            </a:endParaRPr>
          </a:p>
          <a:p>
            <a:pPr>
              <a:lnSpc>
                <a:spcPct val="100000"/>
              </a:lnSpc>
            </a:pPr>
            <a:endParaRPr lang="en-US" sz="2400" dirty="0"/>
          </a:p>
          <a:p>
            <a:pPr>
              <a:lnSpc>
                <a:spcPct val="100000"/>
              </a:lnSpc>
            </a:pPr>
            <a:r>
              <a:rPr lang="en-US" altLang="en-US" sz="2400" dirty="0"/>
              <a:t>The best data displays observe the </a:t>
            </a:r>
            <a:r>
              <a:rPr lang="en-US" altLang="en-US" sz="2400" i="1" dirty="0">
                <a:solidFill>
                  <a:schemeClr val="accent2"/>
                </a:solidFill>
              </a:rPr>
              <a:t>area principle</a:t>
            </a:r>
            <a:r>
              <a:rPr lang="en-US" altLang="en-US" sz="2400" dirty="0"/>
              <a:t>: the area occupied by a part of the graph should correspond to the magnitude of the value it represents.</a:t>
            </a:r>
          </a:p>
          <a:p>
            <a:pPr>
              <a:lnSpc>
                <a:spcPct val="100000"/>
              </a:lnSpc>
            </a:pPr>
            <a:endParaRPr lang="en-US" sz="2400" dirty="0"/>
          </a:p>
          <a:p>
            <a:pPr>
              <a:lnSpc>
                <a:spcPct val="100000"/>
              </a:lnSpc>
            </a:pPr>
            <a:endParaRPr lang="en-US" sz="2400" dirty="0"/>
          </a:p>
          <a:p>
            <a:pPr>
              <a:lnSpc>
                <a:spcPct val="100000"/>
              </a:lnSpc>
            </a:pPr>
            <a:endParaRPr lang="en-US" sz="2400" dirty="0"/>
          </a:p>
        </p:txBody>
      </p:sp>
    </p:spTree>
    <p:extLst>
      <p:ext uri="{BB962C8B-B14F-4D97-AF65-F5344CB8AC3E}">
        <p14:creationId xmlns:p14="http://schemas.microsoft.com/office/powerpoint/2010/main" val="64819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386-3549-684C-9BCC-7E0679D6D1B5}"/>
              </a:ext>
            </a:extLst>
          </p:cNvPr>
          <p:cNvSpPr>
            <a:spLocks noGrp="1"/>
          </p:cNvSpPr>
          <p:nvPr>
            <p:ph type="title"/>
          </p:nvPr>
        </p:nvSpPr>
        <p:spPr>
          <a:xfrm>
            <a:off x="541338" y="417599"/>
            <a:ext cx="8389565" cy="1096875"/>
          </a:xfrm>
        </p:spPr>
        <p:txBody>
          <a:bodyPr/>
          <a:lstStyle/>
          <a:p>
            <a:r>
              <a:rPr lang="en-US" dirty="0">
                <a:latin typeface="+mn-lt"/>
              </a:rPr>
              <a:t>2.2  Displaying a Categorical Variable </a:t>
            </a:r>
            <a:br>
              <a:rPr lang="en-US" dirty="0"/>
            </a:br>
            <a:br>
              <a:rPr lang="en-US" dirty="0"/>
            </a:br>
            <a:r>
              <a:rPr lang="en-US" dirty="0">
                <a:latin typeface="+mn-lt"/>
              </a:rPr>
              <a:t> </a:t>
            </a:r>
            <a:br>
              <a:rPr lang="en-US" dirty="0">
                <a:latin typeface="+mn-lt"/>
              </a:rPr>
            </a:br>
            <a:endParaRPr lang="en-US" dirty="0">
              <a:latin typeface="+mn-lt"/>
            </a:endParaRPr>
          </a:p>
        </p:txBody>
      </p:sp>
      <p:sp>
        <p:nvSpPr>
          <p:cNvPr id="4" name="Slide Number Placeholder 3">
            <a:extLst>
              <a:ext uri="{FF2B5EF4-FFF2-40B4-BE49-F238E27FC236}">
                <a16:creationId xmlns:a16="http://schemas.microsoft.com/office/drawing/2014/main" id="{D712A110-F0C8-7C44-ADF1-C474E4A80A00}"/>
              </a:ext>
            </a:extLst>
          </p:cNvPr>
          <p:cNvSpPr>
            <a:spLocks noGrp="1"/>
          </p:cNvSpPr>
          <p:nvPr>
            <p:ph type="sldNum" sz="quarter" idx="4"/>
          </p:nvPr>
        </p:nvSpPr>
        <p:spPr/>
        <p:txBody>
          <a:bodyPr/>
          <a:lstStyle/>
          <a:p>
            <a:r>
              <a:rPr lang="en-GB" dirty="0"/>
              <a:t>2-</a:t>
            </a:r>
            <a:fld id="{DDBE135E-2566-4748-853C-8A3B78F0FB00}" type="slidenum">
              <a:rPr lang="en-GB" smtClean="0"/>
              <a:pPr/>
              <a:t>9</a:t>
            </a:fld>
            <a:endParaRPr lang="en-GB" dirty="0"/>
          </a:p>
        </p:txBody>
      </p:sp>
      <p:sp>
        <p:nvSpPr>
          <p:cNvPr id="7" name="Text Box 7">
            <a:extLst>
              <a:ext uri="{FF2B5EF4-FFF2-40B4-BE49-F238E27FC236}">
                <a16:creationId xmlns:a16="http://schemas.microsoft.com/office/drawing/2014/main" id="{3656D836-8B1C-B341-8BAE-92E9512451F9}"/>
              </a:ext>
            </a:extLst>
          </p:cNvPr>
          <p:cNvSpPr txBox="1">
            <a:spLocks noChangeArrowheads="1"/>
          </p:cNvSpPr>
          <p:nvPr/>
        </p:nvSpPr>
        <p:spPr bwMode="auto">
          <a:xfrm>
            <a:off x="495300" y="914400"/>
            <a:ext cx="824676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accent2"/>
                </a:solidFill>
              </a:rPr>
              <a:t>Bar Charts</a:t>
            </a:r>
          </a:p>
          <a:p>
            <a:pPr eaLnBrk="1" hangingPunct="1"/>
            <a:endParaRPr lang="en-US" altLang="en-US" dirty="0"/>
          </a:p>
          <a:p>
            <a:pPr eaLnBrk="1" hangingPunct="1"/>
            <a:r>
              <a:rPr lang="en-US" altLang="en-US" dirty="0"/>
              <a:t>A </a:t>
            </a:r>
            <a:r>
              <a:rPr lang="en-US" altLang="en-US" i="1" dirty="0">
                <a:solidFill>
                  <a:schemeClr val="accent2"/>
                </a:solidFill>
              </a:rPr>
              <a:t>bar chart</a:t>
            </a:r>
            <a:r>
              <a:rPr lang="en-US" altLang="en-US" dirty="0">
                <a:solidFill>
                  <a:schemeClr val="accent2"/>
                </a:solidFill>
              </a:rPr>
              <a:t> </a:t>
            </a:r>
            <a:r>
              <a:rPr lang="en-US" altLang="en-US" dirty="0"/>
              <a:t>displays the distribution of a categorical variable, showing the counts for each category next to each other for easy comparison.</a:t>
            </a:r>
          </a:p>
        </p:txBody>
      </p:sp>
      <p:sp>
        <p:nvSpPr>
          <p:cNvPr id="8" name="Text Box 7">
            <a:extLst>
              <a:ext uri="{FF2B5EF4-FFF2-40B4-BE49-F238E27FC236}">
                <a16:creationId xmlns:a16="http://schemas.microsoft.com/office/drawing/2014/main" id="{AF73E2BC-44BC-4B47-8D5D-71E3B354FC93}"/>
              </a:ext>
            </a:extLst>
          </p:cNvPr>
          <p:cNvSpPr txBox="1">
            <a:spLocks noChangeArrowheads="1"/>
          </p:cNvSpPr>
          <p:nvPr/>
        </p:nvSpPr>
        <p:spPr bwMode="auto">
          <a:xfrm>
            <a:off x="495300" y="3051175"/>
            <a:ext cx="3797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The bar graph here gives a more </a:t>
            </a:r>
            <a:r>
              <a:rPr lang="en-US" altLang="en-US" i="1" dirty="0"/>
              <a:t>accurate</a:t>
            </a:r>
            <a:r>
              <a:rPr lang="en-US" altLang="en-US" dirty="0"/>
              <a:t> visual impression of the market share of rides data, though it may not be as visually entertaining.</a:t>
            </a:r>
          </a:p>
        </p:txBody>
      </p:sp>
      <p:pic>
        <p:nvPicPr>
          <p:cNvPr id="10" name="Picture 9">
            <a:extLst>
              <a:ext uri="{FF2B5EF4-FFF2-40B4-BE49-F238E27FC236}">
                <a16:creationId xmlns:a16="http://schemas.microsoft.com/office/drawing/2014/main" id="{B4A7637B-349A-954E-B1CE-48CC12261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437" y="2545236"/>
            <a:ext cx="4371661" cy="3511207"/>
          </a:xfrm>
          <a:prstGeom prst="rect">
            <a:avLst/>
          </a:prstGeom>
        </p:spPr>
      </p:pic>
    </p:spTree>
    <p:extLst>
      <p:ext uri="{BB962C8B-B14F-4D97-AF65-F5344CB8AC3E}">
        <p14:creationId xmlns:p14="http://schemas.microsoft.com/office/powerpoint/2010/main" val="1667298785"/>
      </p:ext>
    </p:extLst>
  </p:cSld>
  <p:clrMapOvr>
    <a:masterClrMapping/>
  </p:clrMapOvr>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2790</TotalTime>
  <Words>2937</Words>
  <Application>Microsoft Office PowerPoint</Application>
  <PresentationFormat>On-screen Show (4:3)</PresentationFormat>
  <Paragraphs>297</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TradeGothicLTPro</vt:lpstr>
      <vt:lpstr>Pearson</vt:lpstr>
      <vt:lpstr>Chapter 2: Visualizing and Describing Categorical Data  </vt:lpstr>
      <vt:lpstr>2.1  Summarizing a Categorical Variable    </vt:lpstr>
      <vt:lpstr>2.1  Summarizing a Categorical Variable    </vt:lpstr>
      <vt:lpstr>2.1  Summarizing a Categorical Variable    </vt:lpstr>
      <vt:lpstr>2.1  Summarizing a Categorical Variable    </vt:lpstr>
      <vt:lpstr>2.2  Displaying a Categorical Variable     </vt:lpstr>
      <vt:lpstr>2.2  Displaying a Categorical Variable     </vt:lpstr>
      <vt:lpstr>2.2  Displaying a Categorical Variable     </vt:lpstr>
      <vt:lpstr>2.2  Displaying a Categorical Variable     </vt:lpstr>
      <vt:lpstr>2.2  Displaying a Categorical Variable     </vt:lpstr>
      <vt:lpstr>2.2  Displaying a Categorical Variable     </vt:lpstr>
      <vt:lpstr>2.2  Displaying a Categorical Variable     </vt:lpstr>
      <vt:lpstr>2.2  Displaying a Categorical Variable     </vt:lpstr>
      <vt:lpstr>2.3   Exploring Relationships Between Two Categorical Variables:  Contingency Tables     </vt:lpstr>
      <vt:lpstr>2.3   Exploring Relationships Between Two Categorical Variables:  Contingency Tables</vt:lpstr>
      <vt:lpstr>2.3   Exploring Relationships Between Two Categorical Variables:  Contingency Tables</vt:lpstr>
      <vt:lpstr>2.3   Exploring Relationships Between Two Categorical Variables:  Contingency Tables</vt:lpstr>
      <vt:lpstr>2.3   Exploring Relationships Between Two Categorical Variables:  Contingency Tables</vt:lpstr>
      <vt:lpstr>2.3   Exploring Relationships Between Two Categorical Variables:  Contingency Tables</vt:lpstr>
      <vt:lpstr>2.3   Exploring Relationships Between Two Categorical Variables:  Contingency Tables</vt:lpstr>
      <vt:lpstr>2.4  Segmented Bar Charts and Mosaic Plots      </vt:lpstr>
      <vt:lpstr>2.4  Segmented Bar Charts and Mosaic Plots      </vt:lpstr>
      <vt:lpstr>2.4  Segmented Bar Charts and Mosaic Plots      </vt:lpstr>
      <vt:lpstr>2.4  Segmented Bar Charts and Mosaic Plots      </vt:lpstr>
      <vt:lpstr>2.4  Segmented Bar Charts and Mosaic Plots      </vt:lpstr>
      <vt:lpstr>2.5  Three Categorical Variables       </vt:lpstr>
      <vt:lpstr>2.5  Three Categorical Variables       </vt:lpstr>
      <vt:lpstr>2.5  Three Categorical Variables       </vt:lpstr>
      <vt:lpstr>2.5  Three Categorical Variables       </vt:lpstr>
      <vt:lpstr>2.5  Three Categorical Variables       </vt:lpstr>
      <vt:lpstr>2.5  Three Categorical Variables       </vt:lpstr>
      <vt:lpstr>2.5  Three Categorical Variables       </vt:lpstr>
      <vt:lpstr>2.5  Three Categorical Variables       </vt:lpstr>
      <vt:lpstr>2.6  Simpson’s Paradox        </vt:lpstr>
      <vt:lpstr>2.6  Simpson’s Paradox        </vt:lpstr>
      <vt:lpstr>2.6  Simpson’s Paradox        </vt:lpstr>
      <vt:lpstr>2.6  Simpson’s Paradox        </vt:lpstr>
      <vt:lpstr>PowerPoint Presentation</vt:lpstr>
      <vt:lpstr>PowerPoint Presentation</vt:lpstr>
      <vt:lpstr>PowerPoint Presentation</vt:lpstr>
      <vt:lpstr>PowerPoint Presentation</vt:lpstr>
      <vt:lpstr>PowerPoint Presentation</vt:lpstr>
      <vt:lpstr>FROM LEARNING TO EARNING   </vt:lpstr>
      <vt:lpstr>FROM LEARNING TO EARNING   </vt:lpstr>
      <vt:lpstr>FROM LEARNING TO EARNING   </vt:lpstr>
      <vt:lpstr>FROM LEARNING TO EARNING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Sharpe Business Statistics 4th Edition</dc:title>
  <dc:subject/>
  <dc:creator/>
  <cp:keywords/>
  <dc:description/>
  <cp:lastModifiedBy>Shankar, Nitin</cp:lastModifiedBy>
  <cp:revision>246</cp:revision>
  <dcterms:created xsi:type="dcterms:W3CDTF">2015-06-15T13:50:26Z</dcterms:created>
  <dcterms:modified xsi:type="dcterms:W3CDTF">2020-10-27T11:08:01Z</dcterms:modified>
  <cp:category/>
</cp:coreProperties>
</file>