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71" r:id="rId6"/>
    <p:sldId id="263" r:id="rId7"/>
    <p:sldId id="264" r:id="rId8"/>
    <p:sldId id="272" r:id="rId9"/>
    <p:sldId id="273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FE2AA-C8AB-E746-9684-9AAF74633551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3A0A5-E248-EA4B-99B1-1854C71D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63E0-F687-9B47-9F66-F42E1D494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5DA93-A228-9B4B-BE8A-591D67A92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FEE0-1568-5A46-8411-CCB8B99F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722A-5DE1-3E40-A0D3-99680A75775E}" type="datetime1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B152F-7125-1845-9F2C-5E0D0F90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47FEA-D700-6B47-86A5-C870A75A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36FD-C772-A74E-BABD-FDDC005B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3CAA6-7B74-934D-A20F-31F9346E5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264E-43DA-F64B-AB91-C302E24A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E49-E3A2-9440-A60A-3AEB567838D9}" type="datetime1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49548-F475-2D4A-8B25-804B11D1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5325D-4AB5-7E48-BA14-35783B60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E8DA5-A3D0-C048-B1EE-ECA092D60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0A7FF-37AF-5D4A-ABB3-2DEA869EF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8ABFE-6DC5-5C48-ADA5-19F9D28F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B492-9399-7049-A9FD-5977D05CD94F}" type="datetime1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A1102-AE22-E346-9D71-E5C42045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F930-ABB2-4343-9ECF-BD14654C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6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FB86-DC79-E145-A848-28B7CD29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38666-FD98-9847-97D0-A9CAA05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664CC-9BEE-3B42-9AC7-6AFEC3C5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F583-E9E0-7448-8C4A-2A4DF12AE38D}" type="datetime1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9290-9351-C24E-BB30-FDB1B398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ADC3C-3821-4140-8542-04030EE1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DEA3-10B4-D246-8394-666C7284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39156-4A0C-EF49-A596-5B84420D6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FE5F-37F0-214B-9A8B-B1A38D71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89AD-93E3-E34A-A183-75BEAFC8853C}" type="datetime1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92798-2381-E84D-9EA5-10AC0A71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4A1FD-7867-2E4E-A3F9-F015D6B4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6520-B12E-1A42-996A-10D2D0C8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3196-E095-2D47-809C-DB67058AA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C5C77-D88F-2B46-B476-188366913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3F660-AC7B-BC43-A3C8-42FE184C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5DE1-7E6C-F84F-94C4-A203B3560B32}" type="datetime1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2A70D-B83D-E34B-926F-632E12A3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98EB-6C25-4948-AFC9-58FD1E02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EAE8-EEA6-804D-992C-74F79C92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FE618-F77F-0C45-ACB8-F02D43F48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E9081-0A9C-694C-8CE9-9CE5ADED5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86E7C-6DF3-B240-ABB0-9F6EA68F9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805F5-D4F7-A747-9567-04418254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7A1A7-3C12-A340-9521-B90AD4F2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0092-293A-4547-8FB3-583FE94F3F36}" type="datetime1">
              <a:rPr lang="en-US" smtClean="0"/>
              <a:t>10/29/18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5B035-8493-034D-A59E-1BC1E59F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D245C-7F75-D54E-9FC2-8EE1C904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946A-4BFF-4E45-A9D2-E8A5116B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A5CD2-E55A-5E45-B3DB-863D0A02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04D-2F5F-764E-B0B7-E27DA4BD25F2}" type="datetime1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C29FA-24B2-404C-B178-0C893329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53E60-761B-BC43-9379-3616CD11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4F29-F9D6-7242-874C-1426947E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8CC7-1D91-C947-A304-C4DF7CB8A21D}" type="datetime1">
              <a:rPr lang="en-US" smtClean="0"/>
              <a:t>10/29/18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44AF1-F2E9-AF4E-91EE-F3428F2A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DE0C6-67A4-CD49-BE32-DD19402F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7B32-A527-054D-A9B3-6705C7DC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29EF-098E-F44F-811C-7FE647678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78C7F-B55F-B442-B772-0AA034F63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11BAC-9CCD-4F4A-BB16-1EBACB8B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D33-CBAC-0040-A556-1492BF698BC4}" type="datetime1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7C33D-5B83-FE48-979A-956794C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B8411-CD67-B241-B1A1-8CFA607D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1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F018-AF26-6F41-97D2-98E62C8F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F63FA-BEF1-F347-ABF2-D839E3490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86B77-E6ED-C54E-A921-353EFD41D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F4675-8E63-094A-BE97-F58B1508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0A8F-597B-B346-8D71-1D98EDFFCFE2}" type="datetime1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91911-9C83-944C-A2E7-1517C5DC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10817-5AEA-B244-A3F8-A8A075AE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DE245-B1AB-DE46-AB22-81AC149B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FA97C-E6DB-7948-BDE4-8A2BD3392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3F59-8595-C142-9E2D-17B045825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0759-353A-2241-8211-77AB3CD42DB1}" type="datetime1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83931-E6A6-D942-9B6B-38DFF51A3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CC2BF-F9CA-AD49-8B40-A7DA1C5DF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B76B4-3526-0D4E-B05E-D059542F3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761" y="2333715"/>
            <a:ext cx="4390867" cy="1401448"/>
          </a:xfrm>
        </p:spPr>
        <p:txBody>
          <a:bodyPr anchor="t"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ar-SA" sz="4400" dirty="0">
                <a:solidFill>
                  <a:srgbClr val="000000"/>
                </a:solidFill>
              </a:rPr>
              <a:t>التحليل الإحصائي ودراسة البيانات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BC3B4-A2F0-EE49-AD90-A7C3283A9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6350" y="3608220"/>
            <a:ext cx="4805691" cy="1401448"/>
          </a:xfrm>
        </p:spPr>
        <p:txBody>
          <a:bodyPr anchor="b">
            <a:normAutofit/>
          </a:bodyPr>
          <a:lstStyle/>
          <a:p>
            <a:pPr marL="0" indent="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2000" dirty="0">
                <a:solidFill>
                  <a:srgbClr val="000000"/>
                </a:solidFill>
              </a:rPr>
              <a:t>إعداد</a:t>
            </a:r>
          </a:p>
          <a:p>
            <a:pPr marL="0" indent="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2000" dirty="0">
                <a:solidFill>
                  <a:srgbClr val="000000"/>
                </a:solidFill>
              </a:rPr>
              <a:t>الأستاذ/ أحمد راشد الصبر</a:t>
            </a:r>
          </a:p>
          <a:p>
            <a:pPr marL="0" indent="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2000" dirty="0">
                <a:solidFill>
                  <a:srgbClr val="000000"/>
                </a:solidFill>
              </a:rPr>
              <a:t>ماجستير إحصاء و بحوث العمليات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06616-5142-2C4C-B8B3-4741D8E1E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16334" r="-1" b="2250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2A0DBD9-0196-E14C-9726-9EB08593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794" y="6315050"/>
            <a:ext cx="4114800" cy="365125"/>
          </a:xfrm>
        </p:spPr>
        <p:txBody>
          <a:bodyPr/>
          <a:lstStyle/>
          <a:p>
            <a:r>
              <a:rPr lang="en-US" dirty="0"/>
              <a:t>Contact: </a:t>
            </a:r>
            <a:r>
              <a:rPr lang="en-US" dirty="0" err="1"/>
              <a:t>www.acs-kw.com</a:t>
            </a:r>
            <a:r>
              <a:rPr lang="en-US" dirty="0"/>
              <a:t>, </a:t>
            </a:r>
            <a:r>
              <a:rPr lang="en-US" dirty="0" err="1"/>
              <a:t>admin@acs-kw.com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2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792D-E028-0D42-BE7F-03607E99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تطبيق</a:t>
            </a:r>
            <a:r>
              <a:rPr lang="en-US" dirty="0"/>
              <a:t> </a:t>
            </a:r>
            <a:r>
              <a:rPr lang="en-US" dirty="0" err="1"/>
              <a:t>عملي</a:t>
            </a:r>
            <a:endParaRPr lang="en-US" dirty="0"/>
          </a:p>
        </p:txBody>
      </p:sp>
      <p:pic>
        <p:nvPicPr>
          <p:cNvPr id="7" name="Picture 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44CD5D80-EC8B-0A48-AC5F-B859C010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02" y="2589086"/>
            <a:ext cx="4408764" cy="2755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2D3E4B-00E2-9A44-8A97-1490038633D3}"/>
              </a:ext>
            </a:extLst>
          </p:cNvPr>
          <p:cNvSpPr txBox="1"/>
          <p:nvPr/>
        </p:nvSpPr>
        <p:spPr>
          <a:xfrm>
            <a:off x="7781373" y="2279151"/>
            <a:ext cx="3627063" cy="338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Go 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/>
              <a:t>www.acs-kw.com</a:t>
            </a:r>
            <a:endParaRPr lang="en-US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4CE55-B0E7-894B-86FE-3CC6A290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Contact: www.acs-kw.com, admin@acs-kw.com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12332-A2F9-A540-81DB-16B684729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929" y="260153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7A9A5-37C2-8544-BE69-A797B1AC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الأسئلة و الاستفسارات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3F264-25FF-4741-A214-0B3B34B55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6838" r="14295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2FA11-83CD-C34E-A214-7EBFDD79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Contact: www.acs-kw.com, admin@acs-kw.com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A483B-9E1C-ED4B-B011-79FDB9372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929" y="260153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5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desk in front of a computer&#13;&#10;&#13;&#10;Description automatically generated">
            <a:extLst>
              <a:ext uri="{FF2B5EF4-FFF2-40B4-BE49-F238E27FC236}">
                <a16:creationId xmlns:a16="http://schemas.microsoft.com/office/drawing/2014/main" id="{D5EBEBDB-670E-4E4D-84F5-43163D4FD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8E564-7DD9-7043-B6A4-2526E8F8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1631769"/>
            <a:ext cx="4204137" cy="592139"/>
          </a:xfrm>
        </p:spPr>
        <p:txBody>
          <a:bodyPr>
            <a:normAutofit/>
          </a:bodyPr>
          <a:lstStyle/>
          <a:p>
            <a:pPr algn="ctr"/>
            <a:r>
              <a:rPr lang="ar-SA" sz="3600" dirty="0"/>
              <a:t>اليوم الثاني</a:t>
            </a:r>
            <a:endParaRPr lang="en-US" sz="3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59848-DFAA-2940-B36B-0AC262A89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2223908"/>
            <a:ext cx="4593021" cy="3813505"/>
          </a:xfrm>
        </p:spPr>
        <p:txBody>
          <a:bodyPr anchor="ctr">
            <a:normAutofit/>
          </a:bodyPr>
          <a:lstStyle/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التحليل الوصفي – الجزء الثاني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دراسة المقارنات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اختبار المقارنة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تطبيق عملي – </a:t>
            </a:r>
            <a:r>
              <a:rPr lang="en-US" sz="1800" dirty="0"/>
              <a:t>SPSS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استراحة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دراسة العلاقة</a:t>
            </a:r>
            <a:r>
              <a:rPr lang="en-US" sz="1800" dirty="0"/>
              <a:t> </a:t>
            </a:r>
            <a:r>
              <a:rPr lang="ar-SA" sz="1800" dirty="0"/>
              <a:t> - الجزء الأول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الرسومات البيانية – الجزء الثاني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تطبيق عملي – </a:t>
            </a:r>
            <a:r>
              <a:rPr lang="en-US" sz="1800" dirty="0"/>
              <a:t>EXCEL &amp; SPSS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الأسئلة والاستفسارات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9CE7A-B01C-1C46-BC14-123DE595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58" y="6144611"/>
            <a:ext cx="4204136" cy="3619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Contact: </a:t>
            </a:r>
            <a:r>
              <a:rPr lang="en-US" sz="1600" b="1" dirty="0" err="1">
                <a:solidFill>
                  <a:schemeClr val="tx1"/>
                </a:solidFill>
              </a:rPr>
              <a:t>www.acs-kw.com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admin@acs-kw.com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5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B5626-B3FA-C24E-A789-61A4A701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ar-SA" dirty="0">
                <a:solidFill>
                  <a:srgbClr val="000000"/>
                </a:solidFill>
              </a:rPr>
              <a:t>التحليل الوصفي للمتغيرات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D7ADEDDE-2EB5-7E43-A296-FF8FB4B55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7242" r="2945" b="-3"/>
          <a:stretch/>
        </p:blipFill>
        <p:spPr>
          <a:xfrm>
            <a:off x="81208" y="94720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E130-1ABF-A04E-83D0-53D7AEE8C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059961"/>
            <a:ext cx="4977578" cy="3001010"/>
          </a:xfrm>
        </p:spPr>
        <p:txBody>
          <a:bodyPr anchor="ctr">
            <a:normAutofit lnSpcReduction="10000"/>
          </a:bodyPr>
          <a:lstStyle/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00"/>
                </a:solidFill>
              </a:rPr>
              <a:t>المتوسطات الحسابية.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00"/>
                </a:solidFill>
              </a:rPr>
              <a:t>معدلات التشتت.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00"/>
                </a:solidFill>
              </a:rPr>
              <a:t>الجداول المزدوجة.</a:t>
            </a:r>
          </a:p>
          <a:p>
            <a:pPr marL="0" indent="0" algn="r" defTabSz="914400" rtl="1" eaLnBrk="1" latinLnBrk="0" hangingPunct="1">
              <a:spcBef>
                <a:spcPts val="1000"/>
              </a:spcBef>
              <a:buNone/>
            </a:pPr>
            <a:endParaRPr lang="ar-SA" dirty="0">
              <a:solidFill>
                <a:srgbClr val="000000"/>
              </a:solidFill>
            </a:endParaRPr>
          </a:p>
          <a:p>
            <a:pPr marL="0" indent="0" algn="r" rtl="1">
              <a:buNone/>
            </a:pP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academic.udayton.edu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gregelvers</a:t>
            </a:r>
            <a:r>
              <a:rPr lang="en-US" dirty="0">
                <a:solidFill>
                  <a:srgbClr val="000000"/>
                </a:solidFill>
              </a:rPr>
              <a:t>/psy216/</a:t>
            </a:r>
            <a:r>
              <a:rPr lang="en-US" dirty="0" err="1">
                <a:solidFill>
                  <a:srgbClr val="000000"/>
                </a:solidFill>
              </a:rPr>
              <a:t>spss</a:t>
            </a:r>
            <a:r>
              <a:rPr lang="en-US" dirty="0">
                <a:solidFill>
                  <a:srgbClr val="000000"/>
                </a:solidFill>
              </a:rPr>
              <a:t>/descript1.htm</a:t>
            </a:r>
            <a:endParaRPr lang="ar-SA" dirty="0">
              <a:solidFill>
                <a:srgbClr val="000000"/>
              </a:solidFill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dirty="0">
              <a:solidFill>
                <a:srgbClr val="000000"/>
              </a:solidFill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42D43-8FB8-9641-9EF6-1E203E4D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Contact: www.acs-kw.com, admin@acs-kw.com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4E0CF-777A-5840-AB94-0EA4E6E0D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929" y="260153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D62C-BDFF-154C-9435-655DADFE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دراسة</a:t>
            </a:r>
            <a:r>
              <a:rPr lang="en-US" sz="6000" dirty="0"/>
              <a:t> </a:t>
            </a:r>
            <a:r>
              <a:rPr lang="en-US" sz="6000" dirty="0" err="1"/>
              <a:t>المقارنات</a:t>
            </a:r>
            <a:r>
              <a:rPr lang="ar-SA" sz="6000" dirty="0"/>
              <a:t> (للفئتين)</a:t>
            </a:r>
            <a:r>
              <a:rPr lang="en-US" sz="6000" dirty="0"/>
              <a:t> 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A1A217A1-CF48-744D-AE3A-3CF145C9A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5" y="880476"/>
            <a:ext cx="6300113" cy="345803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588DFB-A170-BB42-BC07-3BA693C4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5" y="535538"/>
            <a:ext cx="4490979" cy="3943603"/>
          </a:xfrm>
          <a:prstGeom prst="rect">
            <a:avLst/>
          </a:prstGeom>
        </p:spPr>
      </p:pic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F9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57569-A2C2-3248-8310-473D0B88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Contact: www.acs-kw.com, admin@acs-kw.com</a:t>
            </a:r>
          </a:p>
        </p:txBody>
      </p:sp>
    </p:spTree>
    <p:extLst>
      <p:ext uri="{BB962C8B-B14F-4D97-AF65-F5344CB8AC3E}">
        <p14:creationId xmlns:p14="http://schemas.microsoft.com/office/powerpoint/2010/main" val="237426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67907-0B5F-184B-9B08-FCF7E766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اختبار المقارنة للفئتين</a:t>
            </a:r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B33D9DD-3AF6-F44B-BB97-731E9B452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6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DC8FE-67DB-8145-AF4E-A791AAD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56" y="6535157"/>
            <a:ext cx="659418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Contact: www.acs-kw.com, admin@acs-kw.com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96CE0-10E3-384F-9D3B-DB8AAA0F3093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https://</a:t>
            </a:r>
            <a:r>
              <a:rPr lang="en-US" sz="2000" dirty="0" err="1">
                <a:solidFill>
                  <a:srgbClr val="FFFFFF"/>
                </a:solidFill>
              </a:rPr>
              <a:t>statistics.laerd.com</a:t>
            </a:r>
            <a:r>
              <a:rPr lang="en-US" sz="2000" dirty="0">
                <a:solidFill>
                  <a:srgbClr val="FFFFFF"/>
                </a:solidFill>
              </a:rPr>
              <a:t>/</a:t>
            </a:r>
            <a:r>
              <a:rPr lang="en-US" sz="2000" dirty="0" err="1">
                <a:solidFill>
                  <a:srgbClr val="FFFFFF"/>
                </a:solidFill>
              </a:rPr>
              <a:t>spss</a:t>
            </a:r>
            <a:r>
              <a:rPr lang="en-US" sz="2000" dirty="0">
                <a:solidFill>
                  <a:srgbClr val="FFFFFF"/>
                </a:solidFill>
              </a:rPr>
              <a:t>-tutorials/independent-t-test-using-</a:t>
            </a:r>
            <a:r>
              <a:rPr lang="en-US" sz="2000" dirty="0" err="1">
                <a:solidFill>
                  <a:srgbClr val="FFFFFF"/>
                </a:solidFill>
              </a:rPr>
              <a:t>spss</a:t>
            </a:r>
            <a:r>
              <a:rPr lang="en-US" sz="2000" dirty="0">
                <a:solidFill>
                  <a:srgbClr val="FFFFFF"/>
                </a:solidFill>
              </a:rPr>
              <a:t>-</a:t>
            </a:r>
            <a:r>
              <a:rPr lang="en-US" sz="2000" dirty="0" err="1">
                <a:solidFill>
                  <a:srgbClr val="FFFFFF"/>
                </a:solidFill>
              </a:rPr>
              <a:t>statistics.php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792D-E028-0D42-BE7F-03607E99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تطبيق</a:t>
            </a:r>
            <a:r>
              <a:rPr lang="en-US" dirty="0"/>
              <a:t> </a:t>
            </a:r>
            <a:r>
              <a:rPr lang="en-US" dirty="0" err="1"/>
              <a:t>عملي</a:t>
            </a:r>
            <a:endParaRPr lang="en-US" dirty="0"/>
          </a:p>
        </p:txBody>
      </p:sp>
      <p:pic>
        <p:nvPicPr>
          <p:cNvPr id="7" name="Picture 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44CD5D80-EC8B-0A48-AC5F-B859C010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02" y="2589086"/>
            <a:ext cx="4408764" cy="275547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D3E4B-00E2-9A44-8A97-1490038633D3}"/>
              </a:ext>
            </a:extLst>
          </p:cNvPr>
          <p:cNvSpPr txBox="1"/>
          <p:nvPr/>
        </p:nvSpPr>
        <p:spPr>
          <a:xfrm>
            <a:off x="7781373" y="2279151"/>
            <a:ext cx="3627063" cy="338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Go 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/>
              <a:t>www.acs-kw.com</a:t>
            </a:r>
            <a:endParaRPr lang="en-US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4CE55-B0E7-894B-86FE-3CC6A290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Contact: www.acs-kw.com, admin@acs-kw.com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F8BC0-12BF-9443-A3B6-56AFAFC0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929" y="260153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ffee, cup, table, sitting&#13;&#10;&#13;&#10;Description automatically generated">
            <a:extLst>
              <a:ext uri="{FF2B5EF4-FFF2-40B4-BE49-F238E27FC236}">
                <a16:creationId xmlns:a16="http://schemas.microsoft.com/office/drawing/2014/main" id="{5F6B4D10-77FB-AF41-AB5C-C800B6874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8" b="1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4B7EA-4821-6A41-B4CA-CC550159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/>
              <a:t>استرا</a:t>
            </a:r>
            <a:r>
              <a:rPr lang="ar-SA" sz="6600" dirty="0" err="1"/>
              <a:t>حه</a:t>
            </a:r>
            <a:endParaRPr lang="en-US" sz="6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A8772-F14D-B442-AB84-FF174FEA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338" y="407961"/>
            <a:ext cx="4329112" cy="5493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Contact: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www.acs-kw.com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admin@acs-kw.com</a:t>
            </a:r>
            <a:endPara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0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CC69C-2357-8C4C-80C8-9F0F0DF1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دراسة العلاقة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410B6D8-4CCD-7744-A9C5-0283A13C7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94" r="1" b="599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3B302-3880-2848-A0DE-7C843689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56" y="6535157"/>
            <a:ext cx="659418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Contact: www.acs-kw.com, admin@acs-kw.com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D26EE-3F9F-5D40-9E46-0FC94A0E2AB1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https://</a:t>
            </a:r>
            <a:r>
              <a:rPr lang="en-US" sz="2000" dirty="0" err="1">
                <a:solidFill>
                  <a:srgbClr val="FFFFFF"/>
                </a:solidFill>
              </a:rPr>
              <a:t>statistics.laerd.com</a:t>
            </a:r>
            <a:r>
              <a:rPr lang="en-US" sz="2000" dirty="0">
                <a:solidFill>
                  <a:srgbClr val="FFFFFF"/>
                </a:solidFill>
              </a:rPr>
              <a:t>/</a:t>
            </a:r>
            <a:r>
              <a:rPr lang="en-US" sz="2000" dirty="0" err="1">
                <a:solidFill>
                  <a:srgbClr val="FFFFFF"/>
                </a:solidFill>
              </a:rPr>
              <a:t>spss</a:t>
            </a:r>
            <a:r>
              <a:rPr lang="en-US" sz="2000" dirty="0">
                <a:solidFill>
                  <a:srgbClr val="FFFFFF"/>
                </a:solidFill>
              </a:rPr>
              <a:t>-tutorials/</a:t>
            </a:r>
            <a:r>
              <a:rPr lang="en-US" sz="2000" dirty="0" err="1">
                <a:solidFill>
                  <a:srgbClr val="FFFFFF"/>
                </a:solidFill>
              </a:rPr>
              <a:t>pearsons</a:t>
            </a:r>
            <a:r>
              <a:rPr lang="en-US" sz="2000" dirty="0">
                <a:solidFill>
                  <a:srgbClr val="FFFFFF"/>
                </a:solidFill>
              </a:rPr>
              <a:t>-product-moment-correlation-using-</a:t>
            </a:r>
            <a:r>
              <a:rPr lang="en-US" sz="2000" dirty="0" err="1">
                <a:solidFill>
                  <a:srgbClr val="FFFFFF"/>
                </a:solidFill>
              </a:rPr>
              <a:t>spss</a:t>
            </a:r>
            <a:r>
              <a:rPr lang="en-US" sz="2000" dirty="0">
                <a:solidFill>
                  <a:srgbClr val="FFFFFF"/>
                </a:solidFill>
              </a:rPr>
              <a:t>-</a:t>
            </a:r>
            <a:r>
              <a:rPr lang="en-US" sz="2000" dirty="0" err="1">
                <a:solidFill>
                  <a:srgbClr val="FFFFFF"/>
                </a:solidFill>
              </a:rPr>
              <a:t>statistics.php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9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FC03-2F09-8F4A-B35D-E7EC3927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معادلة خط </a:t>
            </a:r>
            <a:r>
              <a:rPr lang="ar-SA" dirty="0" err="1"/>
              <a:t>الإنحدار</a:t>
            </a:r>
            <a:r>
              <a:rPr lang="ar-SA" dirty="0"/>
              <a:t> الأحادية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A18EA-B7A3-2D45-BB02-403AD4A6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pic>
        <p:nvPicPr>
          <p:cNvPr id="6" name="Picture 5" descr="A close up of a device&#13;&#10;&#13;&#10;Description automatically generated">
            <a:extLst>
              <a:ext uri="{FF2B5EF4-FFF2-40B4-BE49-F238E27FC236}">
                <a16:creationId xmlns:a16="http://schemas.microsoft.com/office/drawing/2014/main" id="{7DF44A7E-6681-8344-AC00-74CA24B06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8839020" cy="2314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DFA2D-7279-944F-A98A-9CF4E2D4D29D}"/>
              </a:ext>
            </a:extLst>
          </p:cNvPr>
          <p:cNvSpPr txBox="1"/>
          <p:nvPr/>
        </p:nvSpPr>
        <p:spPr>
          <a:xfrm>
            <a:off x="838200" y="4628965"/>
            <a:ext cx="801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statistics.laerd.com</a:t>
            </a:r>
            <a:r>
              <a:rPr lang="en-US" dirty="0"/>
              <a:t>/</a:t>
            </a:r>
            <a:r>
              <a:rPr lang="en-US" dirty="0" err="1"/>
              <a:t>spss</a:t>
            </a:r>
            <a:r>
              <a:rPr lang="en-US" dirty="0"/>
              <a:t>-tutorials/linear-regression-using-</a:t>
            </a:r>
            <a:r>
              <a:rPr lang="en-US" dirty="0" err="1"/>
              <a:t>spss</a:t>
            </a:r>
            <a:r>
              <a:rPr lang="en-US" dirty="0"/>
              <a:t>-</a:t>
            </a:r>
            <a:r>
              <a:rPr lang="en-US" dirty="0" err="1"/>
              <a:t>statistics.php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8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297</Words>
  <Application>Microsoft Macintosh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التحليل الإحصائي ودراسة البيانات</vt:lpstr>
      <vt:lpstr>اليوم الثاني</vt:lpstr>
      <vt:lpstr>التحليل الوصفي للمتغيرات</vt:lpstr>
      <vt:lpstr>دراسة المقارنات (للفئتين) </vt:lpstr>
      <vt:lpstr>اختبار المقارنة للفئتين</vt:lpstr>
      <vt:lpstr>تطبيق عملي</vt:lpstr>
      <vt:lpstr>استراحه</vt:lpstr>
      <vt:lpstr>دراسة العلاقة</vt:lpstr>
      <vt:lpstr>معادلة خط الإنحدار الأحادية</vt:lpstr>
      <vt:lpstr>تطبيق عملي</vt:lpstr>
      <vt:lpstr>الأسئلة و الاستفسارات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التحليل الإحصائي ودراسة البيانات</dc:title>
  <dc:creator>Ahmed Al-Saber</dc:creator>
  <cp:lastModifiedBy>Ahmed Al-Saber</cp:lastModifiedBy>
  <cp:revision>1</cp:revision>
  <dcterms:created xsi:type="dcterms:W3CDTF">2018-10-28T22:50:11Z</dcterms:created>
  <dcterms:modified xsi:type="dcterms:W3CDTF">2018-10-28T22:51:20Z</dcterms:modified>
</cp:coreProperties>
</file>