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0"/>
  </p:normalViewPr>
  <p:slideViewPr>
    <p:cSldViewPr snapToGrid="0" snapToObjects="1">
      <p:cViewPr varScale="1">
        <p:scale>
          <a:sx n="89" d="100"/>
          <a:sy n="89" d="100"/>
        </p:scale>
        <p:origin x="17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FE2AA-C8AB-E746-9684-9AAF74633551}" type="datetimeFigureOut">
              <a:rPr lang="en-US" smtClean="0"/>
              <a:t>10/27/18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3A0A5-E248-EA4B-99B1-1854C71D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5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3A0A5-E248-EA4B-99B1-1854C71D30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57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F63E0-F687-9B47-9F66-F42E1D494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65DA93-A228-9B4B-BE8A-591D67A929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FFEE0-1568-5A46-8411-CCB8B99F1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722A-5DE1-3E40-A0D3-99680A75775E}" type="datetime1">
              <a:rPr lang="en-US" smtClean="0"/>
              <a:t>10/27/18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B152F-7125-1845-9F2C-5E0D0F90E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Contact: www.acs-kw.com, admin@acs-kw.com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47FEA-D700-6B47-86A5-C870A75AE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C0E1-54B6-DC4D-9A9C-8ED1DD366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70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536FD-C772-A74E-BABD-FDDC005B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23CAA6-7B74-934D-A20F-31F9346E5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7264E-43DA-F64B-AB91-C302E24A2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FFE49-E3A2-9440-A60A-3AEB567838D9}" type="datetime1">
              <a:rPr lang="en-US" smtClean="0"/>
              <a:t>10/27/18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49548-F475-2D4A-8B25-804B11D17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Contact: www.acs-kw.com, admin@acs-kw.com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5325D-4AB5-7E48-BA14-35783B605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C0E1-54B6-DC4D-9A9C-8ED1DD366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2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0E8DA5-A3D0-C048-B1EE-ECA092D60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50A7FF-37AF-5D4A-ABB3-2DEA869EF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8ABFE-6DC5-5C48-ADA5-19F9D28F0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7B492-9399-7049-A9FD-5977D05CD94F}" type="datetime1">
              <a:rPr lang="en-US" smtClean="0"/>
              <a:t>10/27/18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A1102-AE22-E346-9D71-E5C42045F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Contact: www.acs-kw.com, admin@acs-kw.com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FF930-ABB2-4343-9ECF-BD14654C6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C0E1-54B6-DC4D-9A9C-8ED1DD366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60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9FB86-DC79-E145-A848-28B7CD29F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38666-FD98-9847-97D0-A9CAA0599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664CC-9BEE-3B42-9AC7-6AFEC3C5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F583-E9E0-7448-8C4A-2A4DF12AE38D}" type="datetime1">
              <a:rPr lang="en-US" smtClean="0"/>
              <a:t>10/27/18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79290-9351-C24E-BB30-FDB1B398B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Contact: www.acs-kw.com, admin@acs-kw.com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ADC3C-3821-4140-8542-04030EE18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C0E1-54B6-DC4D-9A9C-8ED1DD366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20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3DEA3-10B4-D246-8394-666C7284C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139156-4A0C-EF49-A596-5B84420D6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BFE5F-37F0-214B-9A8B-B1A38D711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89AD-93E3-E34A-A183-75BEAFC8853C}" type="datetime1">
              <a:rPr lang="en-US" smtClean="0"/>
              <a:t>10/27/18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92798-2381-E84D-9EA5-10AC0A714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Contact: www.acs-kw.com, admin@acs-kw.com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4A1FD-7867-2E4E-A3F9-F015D6B45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C0E1-54B6-DC4D-9A9C-8ED1DD366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2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A6520-B12E-1A42-996A-10D2D0C8E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A3196-E095-2D47-809C-DB67058AA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8C5C77-D88F-2B46-B476-188366913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E3F660-AC7B-BC43-A3C8-42FE184C4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5DE1-7E6C-F84F-94C4-A203B3560B32}" type="datetime1">
              <a:rPr lang="en-US" smtClean="0"/>
              <a:t>10/27/18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F2A70D-B83D-E34B-926F-632E12A3F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Contact: www.acs-kw.com, admin@acs-kw.com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5698EB-6C25-4948-AFC9-58FD1E02F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C0E1-54B6-DC4D-9A9C-8ED1DD366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0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EEAE8-EEA6-804D-992C-74F79C92B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FE618-F77F-0C45-ACB8-F02D43F48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E9081-0A9C-694C-8CE9-9CE5ADED5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286E7C-6DF3-B240-ABB0-9F6EA68F99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A805F5-D4F7-A747-9567-04418254D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D7A1A7-3C12-A340-9521-B90AD4F2A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40092-293A-4547-8FB3-583FE94F3F36}" type="datetime1">
              <a:rPr lang="en-US" smtClean="0"/>
              <a:t>10/27/18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F5B035-8493-034D-A59E-1BC1E59F6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Contact: www.acs-kw.com, admin@acs-kw.com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2D245C-7F75-D54E-9FC2-8EE1C904C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C0E1-54B6-DC4D-9A9C-8ED1DD366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17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F946A-4BFF-4E45-A9D2-E8A5116B3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7A5CD2-E55A-5E45-B3DB-863D0A026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A04D-2F5F-764E-B0B7-E27DA4BD25F2}" type="datetime1">
              <a:rPr lang="en-US" smtClean="0"/>
              <a:t>10/27/18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1C29FA-24B2-404C-B178-0C8933299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Contact: www.acs-kw.com, admin@acs-kw.com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C53E60-761B-BC43-9379-3616CD117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C0E1-54B6-DC4D-9A9C-8ED1DD366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8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9E4F29-F9D6-7242-874C-1426947E1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8CC7-1D91-C947-A304-C4DF7CB8A21D}" type="datetime1">
              <a:rPr lang="en-US" smtClean="0"/>
              <a:t>10/27/18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844AF1-F2E9-AF4E-91EE-F3428F2A3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Contact: www.acs-kw.com, admin@acs-kw.com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DE0C6-67A4-CD49-BE32-DD19402FD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C0E1-54B6-DC4D-9A9C-8ED1DD366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27B32-A527-054D-A9B3-6705C7DC9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129EF-098E-F44F-811C-7FE647678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A78C7F-B55F-B442-B772-0AA034F63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11BAC-9CCD-4F4A-BB16-1EBACB8B5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DD33-CBAC-0040-A556-1492BF698BC4}" type="datetime1">
              <a:rPr lang="en-US" smtClean="0"/>
              <a:t>10/27/18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C7C33D-5B83-FE48-979A-956794C5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Contact: www.acs-kw.com, admin@acs-kw.com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B8411-CD67-B241-B1A1-8CFA607D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C0E1-54B6-DC4D-9A9C-8ED1DD366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1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3F018-AF26-6F41-97D2-98E62C8FB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1F63FA-BEF1-F347-ABF2-D839E34909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686B77-E6ED-C54E-A921-353EFD41D4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0F4675-8E63-094A-BE97-F58B1508C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0A8F-597B-B346-8D71-1D98EDFFCFE2}" type="datetime1">
              <a:rPr lang="en-US" smtClean="0"/>
              <a:t>10/27/18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A91911-9C83-944C-A2E7-1517C5DCE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Contact: www.acs-kw.com, admin@acs-kw.com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510817-5AEA-B244-A3F8-A8A075AEA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C0E1-54B6-DC4D-9A9C-8ED1DD366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76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FDE245-B1AB-DE46-AB22-81AC149B8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FA97C-E6DB-7948-BDE4-8A2BD3392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13F59-8595-C142-9E2D-17B0458252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C0759-353A-2241-8211-77AB3CD42DB1}" type="datetime1">
              <a:rPr lang="en-US" smtClean="0"/>
              <a:t>10/27/18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83931-E6A6-D942-9B6B-38DFF51A3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Contact: www.acs-kw.com, admin@acs-kw.com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CC2BF-F9CA-AD49-8B40-A7DA1C5DF0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7C0E1-54B6-DC4D-9A9C-8ED1DD366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7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7B76B4-3526-0D4E-B05E-D059542F39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3761" y="2333715"/>
            <a:ext cx="4390867" cy="1401448"/>
          </a:xfrm>
        </p:spPr>
        <p:txBody>
          <a:bodyPr anchor="t">
            <a:normAutofit/>
          </a:bodyPr>
          <a:lstStyle/>
          <a:p>
            <a:pPr defTabSz="914400" rtl="1" eaLnBrk="1" latinLnBrk="0" hangingPunct="1">
              <a:spcBef>
                <a:spcPct val="0"/>
              </a:spcBef>
              <a:buNone/>
            </a:pPr>
            <a:r>
              <a:rPr lang="ar-SA" sz="4400" dirty="0">
                <a:solidFill>
                  <a:srgbClr val="000000"/>
                </a:solidFill>
              </a:rPr>
              <a:t>التحليل الإحصائي ودراسة البيانات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BBC3B4-A2F0-EE49-AD90-A7C3283A90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6350" y="3608220"/>
            <a:ext cx="4805691" cy="1401448"/>
          </a:xfrm>
        </p:spPr>
        <p:txBody>
          <a:bodyPr anchor="b">
            <a:normAutofit/>
          </a:bodyPr>
          <a:lstStyle/>
          <a:p>
            <a:pPr marL="0" indent="0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 sz="2000" dirty="0">
                <a:solidFill>
                  <a:srgbClr val="000000"/>
                </a:solidFill>
              </a:rPr>
              <a:t>إعداد</a:t>
            </a:r>
          </a:p>
          <a:p>
            <a:pPr marL="0" indent="0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 sz="2000" dirty="0">
                <a:solidFill>
                  <a:srgbClr val="000000"/>
                </a:solidFill>
              </a:rPr>
              <a:t>الأستاذ/ أحمد راشد الصبر</a:t>
            </a:r>
          </a:p>
          <a:p>
            <a:pPr marL="0" indent="0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 sz="2000" dirty="0">
                <a:solidFill>
                  <a:srgbClr val="000000"/>
                </a:solidFill>
              </a:rPr>
              <a:t>ماجستير إحصاء و بحوث العمليات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3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706616-5142-2C4C-B8B3-4741D8E1E4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t="16334" r="-1" b="2250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2A0DBD9-0196-E14C-9726-9EB085933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81794" y="6315050"/>
            <a:ext cx="4114800" cy="365125"/>
          </a:xfrm>
        </p:spPr>
        <p:txBody>
          <a:bodyPr/>
          <a:lstStyle/>
          <a:p>
            <a:r>
              <a:rPr lang="en-US" dirty="0"/>
              <a:t>Contact: </a:t>
            </a:r>
            <a:r>
              <a:rPr lang="en-US" dirty="0" err="1"/>
              <a:t>www.acs-kw.com</a:t>
            </a:r>
            <a:r>
              <a:rPr lang="en-US" dirty="0"/>
              <a:t>, </a:t>
            </a:r>
            <a:r>
              <a:rPr lang="en-US" dirty="0" err="1"/>
              <a:t>admin@acs-kw.com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120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DB9ACA-E661-0F4F-9CC9-2D136E46A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التحليل الوصفي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42EE21D7-F0FA-3D45-B9B9-27054CB9C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172" y="2509911"/>
            <a:ext cx="8834556" cy="39976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1FE2AF-0DC1-2E42-956B-CBA7C4C36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2430"/>
            <a:ext cx="41148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Contact: www.acs-kw.com, admin@acs-kw.com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8534D9-BD54-974A-A438-E6D84FFDB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5548" y="5322071"/>
            <a:ext cx="971313" cy="137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30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885501-F0D2-D540-AC17-193F7EE3E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الرسومات البيانية</a:t>
            </a:r>
          </a:p>
        </p:txBody>
      </p:sp>
      <p:pic>
        <p:nvPicPr>
          <p:cNvPr id="6" name="Picture 5" descr="A picture containing screenshot&#13;&#10;&#13;&#10;Description automatically generated">
            <a:extLst>
              <a:ext uri="{FF2B5EF4-FFF2-40B4-BE49-F238E27FC236}">
                <a16:creationId xmlns:a16="http://schemas.microsoft.com/office/drawing/2014/main" id="{F9C5E382-13A1-5949-A337-A928A03DE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126" y="1675227"/>
            <a:ext cx="6053747" cy="439419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6A30EB-C17A-5D41-96EE-EBEE18BB1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Contact: www.acs-kw.com, admin@acs-kw.com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FAF04C-AEE0-6C49-B84C-CDA7B47D9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6144" y="5164817"/>
            <a:ext cx="971313" cy="137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3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2792D-E028-0D42-BE7F-03607E990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292" y="513612"/>
            <a:ext cx="9894133" cy="10312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تطبيق</a:t>
            </a:r>
            <a:r>
              <a:rPr lang="en-US" dirty="0"/>
              <a:t> </a:t>
            </a:r>
            <a:r>
              <a:rPr lang="en-US" dirty="0" err="1"/>
              <a:t>عملي</a:t>
            </a:r>
            <a:endParaRPr lang="en-US" dirty="0"/>
          </a:p>
        </p:txBody>
      </p:sp>
      <p:pic>
        <p:nvPicPr>
          <p:cNvPr id="7" name="Picture 6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44CD5D80-EC8B-0A48-AC5F-B859C010F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602" y="2589086"/>
            <a:ext cx="4408764" cy="27554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2D3E4B-00E2-9A44-8A97-1490038633D3}"/>
              </a:ext>
            </a:extLst>
          </p:cNvPr>
          <p:cNvSpPr txBox="1"/>
          <p:nvPr/>
        </p:nvSpPr>
        <p:spPr>
          <a:xfrm>
            <a:off x="7781373" y="2279151"/>
            <a:ext cx="3627063" cy="3387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Go to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 err="1"/>
              <a:t>www.acs-kw.com</a:t>
            </a:r>
            <a:endParaRPr lang="en-US" sz="32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74CE55-B0E7-894B-86FE-3CC6A290F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rPr>
              <a:t>Contact: www.acs-kw.com, admin@acs-kw.com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E12332-A2F9-A540-81DB-16B684729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5929" y="260153"/>
            <a:ext cx="971313" cy="137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09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B7A9A5-37C2-8544-BE69-A797B1AC3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82" y="4267832"/>
            <a:ext cx="4805996" cy="1401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الأسئلة و الاستفسارات</a:t>
            </a:r>
          </a:p>
        </p:txBody>
      </p:sp>
      <p:sp>
        <p:nvSpPr>
          <p:cNvPr id="1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43F264-25FF-4741-A214-0B3B34B559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l="16838" r="14295" b="1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E2FA11-83CD-C34E-A214-7EBFDD792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6689" y="6223702"/>
            <a:ext cx="5615514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sz="1100" kern="120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Contact: www.acs-kw.com, admin@acs-kw.com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DA483B-9E1C-ED4B-B011-79FDB9372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5929" y="260153"/>
            <a:ext cx="971313" cy="137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53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itting at a desk in front of a computer&#13;&#10;&#13;&#10;Description automatically generated">
            <a:extLst>
              <a:ext uri="{FF2B5EF4-FFF2-40B4-BE49-F238E27FC236}">
                <a16:creationId xmlns:a16="http://schemas.microsoft.com/office/drawing/2014/main" id="{D5EBEBDB-670E-4E4D-84F5-43163D4FD0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34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E8E564-7DD9-7043-B6A4-2526E8F86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57" y="1631769"/>
            <a:ext cx="4204137" cy="592139"/>
          </a:xfrm>
        </p:spPr>
        <p:txBody>
          <a:bodyPr>
            <a:normAutofit/>
          </a:bodyPr>
          <a:lstStyle/>
          <a:p>
            <a:pPr algn="ctr"/>
            <a:r>
              <a:rPr lang="ar-SA" sz="3600" dirty="0"/>
              <a:t>اليوم الأول</a:t>
            </a:r>
            <a:endParaRPr lang="en-US" sz="36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59848-DFAA-2940-B36B-0AC262A89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2223908"/>
            <a:ext cx="4593021" cy="3813505"/>
          </a:xfrm>
        </p:spPr>
        <p:txBody>
          <a:bodyPr anchor="ctr">
            <a:normAutofit/>
          </a:bodyPr>
          <a:lstStyle/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sz="1800" dirty="0"/>
              <a:t>مفهوم الإحصاء</a:t>
            </a:r>
          </a:p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sz="1800" dirty="0"/>
              <a:t>مفهوم المتغيرات</a:t>
            </a:r>
          </a:p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sz="1800" dirty="0"/>
              <a:t>قواعد البيانات</a:t>
            </a:r>
          </a:p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sz="1800" dirty="0"/>
              <a:t>تطبيق عملي – </a:t>
            </a:r>
            <a:r>
              <a:rPr lang="en-US" sz="1800" dirty="0"/>
              <a:t>SPSS</a:t>
            </a:r>
          </a:p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sz="1800" dirty="0"/>
              <a:t>استراحة</a:t>
            </a:r>
          </a:p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sz="1800" dirty="0"/>
              <a:t>التحليل الوصفي</a:t>
            </a:r>
            <a:r>
              <a:rPr lang="en-US" sz="1800" dirty="0"/>
              <a:t> </a:t>
            </a:r>
            <a:r>
              <a:rPr lang="ar-SA" sz="1800" dirty="0"/>
              <a:t> - الجزء الأول</a:t>
            </a:r>
          </a:p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sz="1800" dirty="0"/>
              <a:t>الرسومات البيانية – الجزء الأول</a:t>
            </a:r>
          </a:p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sz="1800" dirty="0"/>
              <a:t>تطبيق عملي – </a:t>
            </a:r>
            <a:r>
              <a:rPr lang="en-US" sz="1800" dirty="0"/>
              <a:t>EXCEL &amp; SPSS</a:t>
            </a:r>
          </a:p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sz="1800" dirty="0"/>
              <a:t>الأسئلة والاستفسارات</a:t>
            </a:r>
          </a:p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ar-SA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29CE7A-B01C-1C46-BC14-123DE5950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58" y="6144611"/>
            <a:ext cx="4204136" cy="36197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</a:rPr>
              <a:t>Contact: </a:t>
            </a:r>
            <a:r>
              <a:rPr lang="en-US" sz="1600" b="1" dirty="0" err="1">
                <a:solidFill>
                  <a:schemeClr val="tx1"/>
                </a:solidFill>
              </a:rPr>
              <a:t>www.acs-kw.com</a:t>
            </a:r>
            <a:r>
              <a:rPr lang="en-US" sz="1600" b="1" dirty="0">
                <a:solidFill>
                  <a:schemeClr val="tx1"/>
                </a:solidFill>
              </a:rPr>
              <a:t>, </a:t>
            </a:r>
            <a:r>
              <a:rPr lang="en-US" sz="1600" b="1" dirty="0" err="1">
                <a:solidFill>
                  <a:schemeClr val="tx1"/>
                </a:solidFill>
              </a:rPr>
              <a:t>admin@acs-kw.com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55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2B5626-B3FA-C24E-A789-61A4A7016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pPr defTabSz="914400" rtl="1" eaLnBrk="1" latinLnBrk="0" hangingPunct="1">
              <a:spcBef>
                <a:spcPct val="0"/>
              </a:spcBef>
              <a:buNone/>
            </a:pPr>
            <a:r>
              <a:rPr lang="ar-SA" dirty="0">
                <a:solidFill>
                  <a:srgbClr val="000000"/>
                </a:solidFill>
              </a:rPr>
              <a:t>مفهوم الإحصاء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close up of text on a white background&#13;&#10;&#13;&#10;Description automatically generated">
            <a:extLst>
              <a:ext uri="{FF2B5EF4-FFF2-40B4-BE49-F238E27FC236}">
                <a16:creationId xmlns:a16="http://schemas.microsoft.com/office/drawing/2014/main" id="{D7ADEDDE-2EB5-7E43-A296-FF8FB4B55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l="7242" r="2945" b="-3"/>
          <a:stretch/>
        </p:blipFill>
        <p:spPr>
          <a:xfrm>
            <a:off x="81208" y="94720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6E130-1ABF-A04E-83D0-53D7AEE8C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3059961"/>
            <a:ext cx="4977578" cy="3001010"/>
          </a:xfrm>
        </p:spPr>
        <p:txBody>
          <a:bodyPr anchor="ctr">
            <a:normAutofit fontScale="92500" lnSpcReduction="10000"/>
          </a:bodyPr>
          <a:lstStyle/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000000"/>
                </a:solidFill>
              </a:rPr>
              <a:t>المفهوم العلمي والعملي.</a:t>
            </a:r>
          </a:p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000000"/>
                </a:solidFill>
              </a:rPr>
              <a:t>الاحتياجات والأدوات (على المستوى الشخصي والوظيفي).</a:t>
            </a:r>
          </a:p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000000"/>
                </a:solidFill>
              </a:rPr>
              <a:t>التطبيقات – أمثلة (بيانات تاريخية، استبيانات، قياسات، ...، الخ).</a:t>
            </a:r>
          </a:p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000000"/>
                </a:solidFill>
              </a:rPr>
              <a:t>الدائرة البحثية للتحليل البيانات.</a:t>
            </a:r>
          </a:p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000000"/>
                </a:solidFill>
              </a:rPr>
              <a:t>أهمية تطبيق وتفعيل الدراسات الإحصائية.</a:t>
            </a:r>
          </a:p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ar-SA" dirty="0">
              <a:solidFill>
                <a:srgbClr val="000000"/>
              </a:solidFill>
            </a:endParaRPr>
          </a:p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ar-SA" dirty="0">
              <a:solidFill>
                <a:srgbClr val="000000"/>
              </a:solidFill>
            </a:endParaRPr>
          </a:p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942D43-8FB8-9641-9EF6-1E203E4D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Contact: www.acs-kw.com, admin@acs-kw.com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D4E0CF-777A-5840-AB94-0EA4E6E0D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5929" y="260153"/>
            <a:ext cx="971313" cy="137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34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4FB142-80B0-5B45-891E-04076DAB7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rtl="1"/>
            <a:r>
              <a:rPr lang="en-US" sz="5400" dirty="0" err="1">
                <a:solidFill>
                  <a:srgbClr val="FFFFFF"/>
                </a:solidFill>
              </a:rPr>
              <a:t>الدائرة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ar-SA" sz="5400" dirty="0" err="1">
                <a:solidFill>
                  <a:srgbClr val="FFFFFF"/>
                </a:solidFill>
              </a:rPr>
              <a:t>البحثيه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لتحليل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البيانات</a:t>
            </a:r>
            <a:endParaRPr lang="en-US" sz="5400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26B100-EEDF-6449-8555-742CDC1A0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67" y="3751253"/>
            <a:ext cx="5455917" cy="134876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E0AC2594-E5ED-AD43-AE45-4C540FED8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626" y="2426818"/>
            <a:ext cx="2850811" cy="39976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9DEE07-D14D-C744-8C0E-6DBBBF306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2430"/>
            <a:ext cx="41148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Contact: www.acs-kw.com, admin@acs-kw.com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68A8B2-51C9-894A-A6F4-3300E3B0B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351" y="5203531"/>
            <a:ext cx="971313" cy="137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57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BD1049-316E-1248-9DF7-709E20726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ar-SA" sz="2800">
                <a:solidFill>
                  <a:schemeClr val="bg1"/>
                </a:solidFill>
              </a:rPr>
              <a:t>أنواع الدراسات الإحصائية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634DA-F21E-124D-B768-766741780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2638044"/>
            <a:ext cx="3693117" cy="3415622"/>
          </a:xfrm>
        </p:spPr>
        <p:txBody>
          <a:bodyPr>
            <a:normAutofit/>
          </a:bodyPr>
          <a:lstStyle/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chemeClr val="bg1"/>
                </a:solidFill>
              </a:rPr>
              <a:t>المقارنات </a:t>
            </a:r>
            <a:r>
              <a:rPr lang="en-US" sz="2000" dirty="0">
                <a:solidFill>
                  <a:schemeClr val="bg1"/>
                </a:solidFill>
              </a:rPr>
              <a:t>(Comparative analysis)</a:t>
            </a:r>
            <a:endParaRPr lang="ar-SA" sz="2000" dirty="0">
              <a:solidFill>
                <a:schemeClr val="bg1"/>
              </a:solidFill>
            </a:endParaRPr>
          </a:p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chemeClr val="bg1"/>
                </a:solidFill>
              </a:rPr>
              <a:t>تحليل الوضع الراهن</a:t>
            </a:r>
            <a:r>
              <a:rPr lang="en-US" sz="2000" dirty="0">
                <a:solidFill>
                  <a:schemeClr val="bg1"/>
                </a:solidFill>
              </a:rPr>
              <a:t> (Descriptive analysis) </a:t>
            </a:r>
            <a:endParaRPr lang="ar-SA" sz="2000" dirty="0">
              <a:solidFill>
                <a:schemeClr val="bg1"/>
              </a:solidFill>
            </a:endParaRPr>
          </a:p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chemeClr val="bg1"/>
                </a:solidFill>
              </a:rPr>
              <a:t>دراسات التنبؤ</a:t>
            </a:r>
            <a:r>
              <a:rPr lang="en-US" sz="2000" dirty="0">
                <a:solidFill>
                  <a:schemeClr val="bg1"/>
                </a:solidFill>
              </a:rPr>
              <a:t> (Modeling analysis)</a:t>
            </a:r>
            <a:endParaRPr lang="ar-SA" sz="2000" dirty="0">
              <a:solidFill>
                <a:schemeClr val="bg1"/>
              </a:solidFill>
            </a:endParaRPr>
          </a:p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chemeClr val="bg1"/>
                </a:solidFill>
              </a:rPr>
              <a:t>دراسة العلاقة</a:t>
            </a:r>
            <a:r>
              <a:rPr lang="en-US" sz="2000" dirty="0">
                <a:solidFill>
                  <a:schemeClr val="bg1"/>
                </a:solidFill>
              </a:rPr>
              <a:t>  (Relationship Analysis) </a:t>
            </a:r>
            <a:endParaRPr lang="ar-SA" sz="2000" dirty="0">
              <a:solidFill>
                <a:schemeClr val="bg1"/>
              </a:solidFill>
            </a:endParaRPr>
          </a:p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chemeClr val="bg1"/>
                </a:solidFill>
              </a:rPr>
              <a:t>دراسات الأداء</a:t>
            </a:r>
            <a:r>
              <a:rPr lang="en-US" sz="2000" dirty="0">
                <a:solidFill>
                  <a:schemeClr val="bg1"/>
                </a:solidFill>
              </a:rPr>
              <a:t>  (Test Of Hypothesis) </a:t>
            </a:r>
            <a:endParaRPr lang="ar-SA" sz="2000" dirty="0">
              <a:solidFill>
                <a:schemeClr val="bg1"/>
              </a:solidFill>
            </a:endParaRPr>
          </a:p>
          <a:p>
            <a:pPr marL="0" indent="0" algn="r" defTabSz="914400" rtl="1" eaLnBrk="1" latinLnBrk="0" hangingPunct="1">
              <a:spcBef>
                <a:spcPts val="1000"/>
              </a:spcBef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1E31E2-5387-B94A-B01E-4148E76BF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348" y="643467"/>
            <a:ext cx="7066845" cy="530013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E9E7D5-8764-9044-A343-6588A8B0A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97762" y="6356350"/>
            <a:ext cx="4579768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chemeClr val="tx1">
                    <a:alpha val="80000"/>
                  </a:schemeClr>
                </a:solidFill>
              </a:rPr>
              <a:t>Contact: www.acs-kw.com, admin@acs-kw.com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267142-EF97-BC42-9AB3-5C6B67EDB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5929" y="260153"/>
            <a:ext cx="971313" cy="137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97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1792FE-75F4-0F47-8AC6-31E7808DA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أنواع المتغيرات</a:t>
            </a:r>
          </a:p>
        </p:txBody>
      </p:sp>
      <p:pic>
        <p:nvPicPr>
          <p:cNvPr id="13" name="Content Placeholder 9">
            <a:extLst>
              <a:ext uri="{FF2B5EF4-FFF2-40B4-BE49-F238E27FC236}">
                <a16:creationId xmlns:a16="http://schemas.microsoft.com/office/drawing/2014/main" id="{BCBD5876-6B09-D14B-BB2F-C1C9F53EC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832" y="1343025"/>
            <a:ext cx="8420508" cy="395763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87A8D8-A03B-DD43-8A02-EFDAE3361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6613" y="6356350"/>
            <a:ext cx="703217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Contact: www.acs-kw.com, admin@acs-kw.com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9720FC-C7C5-FC41-865F-3F43C39F0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5929" y="260153"/>
            <a:ext cx="971313" cy="137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79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1F6AA1-EF80-4A4E-A1F2-1B82650A5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قواعد البيانات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FA2B8D5-FFFA-3148-9DFC-895CA0482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67" y="2507541"/>
            <a:ext cx="5455917" cy="383619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F1AD5272-6C15-D04E-8A4A-1E27DE57B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73" y="2891160"/>
            <a:ext cx="5455917" cy="306895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D46800-2F41-E342-A23D-DC538D62B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2430"/>
            <a:ext cx="41148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Contact: www.acs-kw.com, admin@acs-kw.com</a:t>
            </a:r>
          </a:p>
        </p:txBody>
      </p:sp>
    </p:spTree>
    <p:extLst>
      <p:ext uri="{BB962C8B-B14F-4D97-AF65-F5344CB8AC3E}">
        <p14:creationId xmlns:p14="http://schemas.microsoft.com/office/powerpoint/2010/main" val="9009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2792D-E028-0D42-BE7F-03607E990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292" y="513612"/>
            <a:ext cx="9894133" cy="10312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تطبيق</a:t>
            </a:r>
            <a:r>
              <a:rPr lang="en-US" dirty="0"/>
              <a:t> </a:t>
            </a:r>
            <a:r>
              <a:rPr lang="en-US" dirty="0" err="1"/>
              <a:t>عملي</a:t>
            </a:r>
            <a:endParaRPr lang="en-US" dirty="0"/>
          </a:p>
        </p:txBody>
      </p:sp>
      <p:pic>
        <p:nvPicPr>
          <p:cNvPr id="7" name="Picture 6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44CD5D80-EC8B-0A48-AC5F-B859C010F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602" y="2589086"/>
            <a:ext cx="4408764" cy="2755478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2D3E4B-00E2-9A44-8A97-1490038633D3}"/>
              </a:ext>
            </a:extLst>
          </p:cNvPr>
          <p:cNvSpPr txBox="1"/>
          <p:nvPr/>
        </p:nvSpPr>
        <p:spPr>
          <a:xfrm>
            <a:off x="7781373" y="2279151"/>
            <a:ext cx="3627063" cy="3387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Go to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 err="1"/>
              <a:t>www.acs-kw.com</a:t>
            </a:r>
            <a:endParaRPr lang="en-US" sz="32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74CE55-B0E7-894B-86FE-3CC6A290F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rPr>
              <a:t>Contact: www.acs-kw.com, admin@acs-kw.com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EF8BC0-12BF-9443-A3B6-56AFAFC00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5929" y="260153"/>
            <a:ext cx="971313" cy="137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04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offee, cup, table, sitting&#13;&#10;&#13;&#10;Description automatically generated">
            <a:extLst>
              <a:ext uri="{FF2B5EF4-FFF2-40B4-BE49-F238E27FC236}">
                <a16:creationId xmlns:a16="http://schemas.microsoft.com/office/drawing/2014/main" id="{5F6B4D10-77FB-AF41-AB5C-C800B6874D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08" b="10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24B7EA-4821-6A41-B4CA-CC5501597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 err="1"/>
              <a:t>استرا</a:t>
            </a:r>
            <a:r>
              <a:rPr lang="ar-SA" sz="6600" dirty="0" err="1"/>
              <a:t>حه</a:t>
            </a:r>
            <a:endParaRPr lang="en-US" sz="66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AA8772-F14D-B442-AB84-FF174FEAD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00338" y="407961"/>
            <a:ext cx="4329112" cy="5493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6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Contact: </a:t>
            </a:r>
            <a:r>
              <a:rPr lang="en-US" sz="1600" kern="1200" dirty="0" err="1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www.acs-kw.com</a:t>
            </a:r>
            <a:r>
              <a:rPr lang="en-US" sz="16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, </a:t>
            </a:r>
            <a:r>
              <a:rPr lang="en-US" sz="1600" kern="1200" dirty="0" err="1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admin@acs-kw.com</a:t>
            </a:r>
            <a:endParaRPr lang="en-US" sz="16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801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324</Words>
  <Application>Microsoft Macintosh PowerPoint</Application>
  <PresentationFormat>Widescreen</PresentationFormat>
  <Paragraphs>56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التحليل الإحصائي ودراسة البيانات</vt:lpstr>
      <vt:lpstr>اليوم الأول</vt:lpstr>
      <vt:lpstr>مفهوم الإحصاء</vt:lpstr>
      <vt:lpstr>الدائرة البحثيه لتحليل البيانات</vt:lpstr>
      <vt:lpstr>أنواع الدراسات الإحصائية</vt:lpstr>
      <vt:lpstr>أنواع المتغيرات</vt:lpstr>
      <vt:lpstr>قواعد البيانات</vt:lpstr>
      <vt:lpstr>تطبيق عملي</vt:lpstr>
      <vt:lpstr>استراحه</vt:lpstr>
      <vt:lpstr>التحليل الوصفي</vt:lpstr>
      <vt:lpstr>الرسومات البيانية</vt:lpstr>
      <vt:lpstr>تطبيق عملي</vt:lpstr>
      <vt:lpstr>الأسئلة و الاستفسارات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التحليل الإحصائي ودراسة البيانات</dc:title>
  <dc:creator>Ahmed Al-Saber</dc:creator>
  <cp:lastModifiedBy>Ahmed Al-Saber</cp:lastModifiedBy>
  <cp:revision>2</cp:revision>
  <cp:lastPrinted>2018-10-27T20:42:44Z</cp:lastPrinted>
  <dcterms:created xsi:type="dcterms:W3CDTF">2018-10-27T19:23:56Z</dcterms:created>
  <dcterms:modified xsi:type="dcterms:W3CDTF">2018-10-27T20:42:48Z</dcterms:modified>
</cp:coreProperties>
</file>